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8"/>
  </p:notesMasterIdLst>
  <p:sldIdLst>
    <p:sldId id="256" r:id="rId2"/>
    <p:sldId id="257" r:id="rId3"/>
    <p:sldId id="258" r:id="rId4"/>
    <p:sldId id="260" r:id="rId5"/>
    <p:sldId id="259" r:id="rId6"/>
    <p:sldId id="261" r:id="rId7"/>
    <p:sldId id="262" r:id="rId8"/>
    <p:sldId id="263" r:id="rId9"/>
    <p:sldId id="264" r:id="rId10"/>
    <p:sldId id="322"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4" r:id="rId29"/>
    <p:sldId id="283" r:id="rId30"/>
    <p:sldId id="282" r:id="rId31"/>
    <p:sldId id="285" r:id="rId32"/>
    <p:sldId id="286" r:id="rId33"/>
    <p:sldId id="287" r:id="rId34"/>
    <p:sldId id="288" r:id="rId35"/>
    <p:sldId id="289" r:id="rId36"/>
    <p:sldId id="290" r:id="rId37"/>
    <p:sldId id="291" r:id="rId38"/>
    <p:sldId id="292" r:id="rId39"/>
    <p:sldId id="293" r:id="rId40"/>
    <p:sldId id="321" r:id="rId41"/>
    <p:sldId id="294"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p:defaultTextStyle>
  <p:modifyVerifier cryptProviderType="rsaAES" cryptAlgorithmClass="hash" cryptAlgorithmType="typeAny" cryptAlgorithmSid="14" spinCount="100000" saltData="3vgflSTgzmPLjVd0KfmYpg==" hashData="L5LturBQ9pdd670FlnNruGEGydaSU2UIUFteg2dh7gd8UOw1HIf4gxqMuvjbte21RX9kuu6fk3wuobqB3c+9Mg=="/>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5E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Col>
    <a:la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lastRow>
    <a:fir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wholeTbl>
    <a:band2H>
      <a:tcTxStyle/>
      <a:tcStyle>
        <a:tcBdr/>
        <a:fill>
          <a:solidFill>
            <a:schemeClr val="accent3">
              <a:lumOff val="44000"/>
            </a:schemeClr>
          </a:solidFill>
        </a:fill>
      </a:tcStyle>
    </a:band2H>
    <a:firstCol>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Col>
    <a:la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lastRow>
    <a:fir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CCCD9"/>
          </a:solidFill>
        </a:fill>
      </a:tcStyle>
    </a:wholeTbl>
    <a:band2H>
      <a:tcTxStyle/>
      <a:tcStyle>
        <a:tcBdr/>
        <a:fill>
          <a:solidFill>
            <a:srgbClr val="E7E7ED"/>
          </a:solidFill>
        </a:fill>
      </a:tcStyle>
    </a:band2H>
    <a:firstCol>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Col>
    <a:la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lastRow>
    <a:fir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3">
              <a:lumOff val="44000"/>
            </a:schemeClr>
          </a:solidFill>
        </a:fill>
      </a:tcStyle>
    </a:band2H>
    <a:firstCol>
      <a:tcTxStyle b="on" i="off">
        <a:font>
          <a:latin typeface="Arial"/>
          <a:ea typeface="Arial"/>
          <a:cs typeface="Arial"/>
        </a:font>
        <a:schemeClr val="accent3">
          <a:lumOff val="44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3">
              <a:lumOff val="44000"/>
            </a:schemeClr>
          </a:solidFill>
        </a:fill>
      </a:tcStyle>
    </a:lastRow>
    <a:firstRow>
      <a:tcTxStyle b="on" i="off">
        <a:font>
          <a:latin typeface="Arial"/>
          <a:ea typeface="Arial"/>
          <a:cs typeface="Arial"/>
        </a:font>
        <a:schemeClr val="accent3">
          <a:lumOff val="44000"/>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Col>
    <a:la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lastRow>
    <a:firstRow>
      <a:tcTxStyle b="on" i="off">
        <a:font>
          <a:latin typeface="Arial"/>
          <a:ea typeface="Arial"/>
          <a:cs typeface="Arial"/>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chemeClr val="accent3">
              <a:lumOff val="44000"/>
            </a:schemeClr>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524"/>
    <p:restoredTop sz="94675"/>
  </p:normalViewPr>
  <p:slideViewPr>
    <p:cSldViewPr snapToGrid="0">
      <p:cViewPr varScale="1">
        <p:scale>
          <a:sx n="114" d="100"/>
          <a:sy n="114" d="100"/>
        </p:scale>
        <p:origin x="2520" y="184"/>
      </p:cViewPr>
      <p:guideLst/>
    </p:cSldViewPr>
  </p:slideViewPr>
  <p:notesTextViewPr>
    <p:cViewPr>
      <p:scale>
        <a:sx n="1" d="1"/>
        <a:sy n="1" d="1"/>
      </p:scale>
      <p:origin x="0" y="0"/>
    </p:cViewPr>
  </p:notesTextViewPr>
  <p:notesViewPr>
    <p:cSldViewPr snapToGrid="0">
      <p:cViewPr varScale="1">
        <p:scale>
          <a:sx n="131" d="100"/>
          <a:sy n="131" d="100"/>
        </p:scale>
        <p:origin x="2160" y="1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Shape 22"/>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23" name="Shape 2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653671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54878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103984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388838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901491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B5048-4F7E-879E-A54F-C02FC2476FA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1BE7701-9A10-4196-DE00-BEFA549B562D}"/>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0C51FF8B-220A-36AD-096B-39F0E58B90ED}"/>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62360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596A0-2DA9-FF07-E4A4-34F923A521B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8DFD88E-A98B-0096-5EAD-7DF1B24245C5}"/>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3BF47B57-3BF5-FB35-0C39-B47972F3F661}"/>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565333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601FA-793B-524B-0496-059928EAB5E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1466CA2-32A0-AE61-8D08-A446218E1A7B}"/>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4BB4D414-72A4-2A07-ADD9-E092CF388F94}"/>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685582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47046-6D04-2A65-148A-C8913691E88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C0835CC-451B-CFEB-8AAD-D5B7921B34BD}"/>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E5B1F642-03F3-F9CD-3596-C90984D959A0}"/>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131497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CBA07-8F74-F387-3C16-DD45D1277B6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99757E9-1DDC-3A6F-B1C7-889D6F276A95}"/>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928C88B7-DD6B-DD4F-8B8C-61F4B36B20DE}"/>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678167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432D1-23EE-A4D9-C1EB-E21DE4B50E0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FEA2626-3F05-359C-4A52-E86F779F8B45}"/>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B4F5AA44-D802-7679-A321-24C982313649}"/>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289841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5F75B-87DF-CA2F-6289-50470C72308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A85D458-1528-9920-E964-E7C0F638A707}"/>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6A359E61-E309-AD2D-2482-AB5D55831EEB}"/>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41673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A6C38-04C0-1123-6A4F-2729ED22CA9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D977EAF-59EA-43B1-9621-AD424A0D411B}"/>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72150C3B-F668-76FC-04B6-E854442608FA}"/>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471105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F94D4-8C7F-2196-9C39-906D2CF22DF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8A2F2C9-28CE-747F-9ACC-ABC23C646414}"/>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101C864E-EB5C-6D10-ED22-CDF194117D7E}"/>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515680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76AB2-DDD1-EBEC-D872-0660B7514DE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6E6D838-271B-56C7-487C-2779733A2A9E}"/>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EFCEF612-A104-8E53-002D-39E154CABE93}"/>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047974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2562F-5504-5FB7-7E34-5F6972AC669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D6115E8-F055-15AD-7348-BA4F8D795A0A}"/>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6A87C3A1-0CA8-5CD5-60AA-863B108BF63D}"/>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786488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930CD-C564-BC68-35B9-30E85418702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23BF038-899C-F639-321B-7F953D2E105D}"/>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AECE4A69-9612-086E-7C4F-7CFED0704EBA}"/>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662935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0294F-80FE-11CA-3EC6-B9244A9262E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6B9CCD7-04B4-15DA-4E53-5174C96B71D9}"/>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6122C19E-0926-910F-E434-334CD4113B8B}"/>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431969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4F8EB-50D1-D894-D336-5F1AF24511C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2C5D9C8-AF95-58E2-65AC-A3D9D1A282DE}"/>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062A87F7-DA45-3B3F-4DAA-1BCB741BEA78}"/>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871707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el und Inhalt">
    <p:spTree>
      <p:nvGrpSpPr>
        <p:cNvPr id="1" name=""/>
        <p:cNvGrpSpPr/>
        <p:nvPr/>
      </p:nvGrpSpPr>
      <p:grpSpPr>
        <a:xfrm>
          <a:off x="0" y="0"/>
          <a:ext cx="0" cy="0"/>
          <a:chOff x="0" y="0"/>
          <a:chExt cx="0" cy="0"/>
        </a:xfrm>
      </p:grpSpPr>
      <p:sp>
        <p:nvSpPr>
          <p:cNvPr id="14" name="Titeltext"/>
          <p:cNvSpPr txBox="1">
            <a:spLocks noGrp="1"/>
          </p:cNvSpPr>
          <p:nvPr>
            <p:ph type="title"/>
          </p:nvPr>
        </p:nvSpPr>
        <p:spPr>
          <a:prstGeom prst="rect">
            <a:avLst/>
          </a:prstGeom>
        </p:spPr>
        <p:txBody>
          <a:bodyPr/>
          <a:lstStyle/>
          <a:p>
            <a:r>
              <a:t>Title text</a:t>
            </a:r>
          </a:p>
        </p:txBody>
      </p:sp>
      <p:sp>
        <p:nvSpPr>
          <p:cNvPr id="15" name="Textebene 1…"/>
          <p:cNvSpPr txBox="1">
            <a:spLocks noGrp="1"/>
          </p:cNvSpPr>
          <p:nvPr>
            <p:ph type="body" idx="1"/>
          </p:nvPr>
        </p:nvSpPr>
        <p:spPr>
          <a:prstGeom prst="rect">
            <a:avLst/>
          </a:prstGeom>
        </p:spPr>
        <p:txBody>
          <a:bodyPr/>
          <a:lstStyle/>
          <a:p>
            <a:r>
              <a:t>Text level 1</a:t>
            </a:r>
          </a:p>
          <a:p>
            <a:pPr lvl="1"/>
            <a:r>
              <a:t>Text level 2</a:t>
            </a:r>
          </a:p>
          <a:p>
            <a:pPr lvl="2"/>
            <a:r>
              <a:t>Text level 3</a:t>
            </a:r>
          </a:p>
          <a:p>
            <a:pPr lvl="3"/>
            <a:r>
              <a:t>Text level 4</a:t>
            </a:r>
          </a:p>
          <a:p>
            <a:pPr lvl="4"/>
            <a:r>
              <a:t>Text level 5</a:t>
            </a:r>
          </a:p>
        </p:txBody>
      </p:sp>
      <p:sp>
        <p:nvSpPr>
          <p:cNvPr id="16" name="Foliennummer"/>
          <p:cNvSpPr txBox="1">
            <a:spLocks noGrp="1"/>
          </p:cNvSpPr>
          <p:nvPr>
            <p:ph type="sldNum" sz="quarter" idx="2"/>
          </p:nvPr>
        </p:nvSpPr>
        <p:spPr>
          <a:prstGeom prst="rect">
            <a:avLst/>
          </a:prstGeom>
        </p:spPr>
        <p:txBody>
          <a:bodyPr/>
          <a:lstStyle/>
          <a:p>
            <a:fld id="{86CB4B4D-7CA3-9044-876B-883B54F8677D}" type="slidenum">
              <a:rPr/>
              <a:t>‹Nr.›</a:t>
            </a:fld>
            <a:endParaRPr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628650" y="365125"/>
            <a:ext cx="78867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Title text</a:t>
            </a:r>
          </a:p>
        </p:txBody>
      </p:sp>
      <p:sp>
        <p:nvSpPr>
          <p:cNvPr id="3" name="Textebene 1…"/>
          <p:cNvSpPr txBox="1">
            <a:spLocks noGrp="1"/>
          </p:cNvSpPr>
          <p:nvPr>
            <p:ph type="body" idx="1"/>
          </p:nvPr>
        </p:nvSpPr>
        <p:spPr>
          <a:xfrm>
            <a:off x="628650" y="1825625"/>
            <a:ext cx="78867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Text level 1</a:t>
            </a:r>
          </a:p>
          <a:p>
            <a:pPr lvl="1"/>
            <a:r>
              <a:t>Text level 2</a:t>
            </a:r>
          </a:p>
          <a:p>
            <a:pPr lvl="2"/>
            <a:r>
              <a:t>Text level 3</a:t>
            </a:r>
          </a:p>
          <a:p>
            <a:pPr lvl="3"/>
            <a:r>
              <a:t>Text level 4</a:t>
            </a:r>
          </a:p>
          <a:p>
            <a:pPr lvl="4"/>
            <a:r>
              <a:t>Text level 5</a:t>
            </a:r>
          </a:p>
        </p:txBody>
      </p:sp>
      <p:pic>
        <p:nvPicPr>
          <p:cNvPr id="4" name="IFI_Logo300x175.png" descr="IFI_Logo300x175.png"/>
          <p:cNvPicPr>
            <a:picLocks noChangeAspect="1"/>
          </p:cNvPicPr>
          <p:nvPr/>
        </p:nvPicPr>
        <p:blipFill>
          <a:blip r:embed="rId4"/>
          <a:srcRect/>
          <a:stretch>
            <a:fillRect/>
          </a:stretch>
        </p:blipFill>
        <p:spPr>
          <a:xfrm>
            <a:off x="326366" y="208404"/>
            <a:ext cx="1279072" cy="746126"/>
          </a:xfrm>
          <a:prstGeom prst="rect">
            <a:avLst/>
          </a:prstGeom>
          <a:ln w="12700">
            <a:miter lim="400000"/>
          </a:ln>
        </p:spPr>
      </p:pic>
      <p:sp>
        <p:nvSpPr>
          <p:cNvPr id="5" name="Rectangle 5"/>
          <p:cNvSpPr txBox="1"/>
          <p:nvPr/>
        </p:nvSpPr>
        <p:spPr>
          <a:xfrm>
            <a:off x="3319486" y="6604000"/>
            <a:ext cx="2804161" cy="2024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800"/>
            </a:lvl1pPr>
          </a:lstStyle>
          <a:p>
            <a:r>
              <a:rPr lang="en-GB" noProof="0" dirty="0"/>
              <a:t>Effective</a:t>
            </a:r>
            <a:r>
              <a:rPr dirty="0"/>
              <a:t>: 1 October 2026</a:t>
            </a:r>
          </a:p>
        </p:txBody>
      </p:sp>
      <p:sp>
        <p:nvSpPr>
          <p:cNvPr id="6" name="Datumsplatzhalter 4"/>
          <p:cNvSpPr txBox="1"/>
          <p:nvPr/>
        </p:nvSpPr>
        <p:spPr>
          <a:xfrm>
            <a:off x="333015" y="6261100"/>
            <a:ext cx="2042162"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800" b="1"/>
            </a:pPr>
            <a:r>
              <a:rPr lang="en-GB" noProof="0" dirty="0"/>
              <a:t>Alois Bosl</a:t>
            </a:r>
          </a:p>
          <a:p>
            <a:pPr>
              <a:defRPr sz="800"/>
            </a:pPr>
            <a:r>
              <a:rPr lang="en-GB" noProof="0" dirty="0"/>
              <a:t>IFI Head of Documentation</a:t>
            </a:r>
            <a:endParaRPr lang="de-DE" b="1" noProof="0" dirty="0"/>
          </a:p>
          <a:p>
            <a:pPr>
              <a:defRPr sz="800" b="1"/>
            </a:pPr>
            <a:r>
              <a:rPr lang="en-GB" noProof="0" dirty="0"/>
              <a:t>Christian Teubl</a:t>
            </a:r>
          </a:p>
          <a:p>
            <a:pPr>
              <a:defRPr sz="800"/>
            </a:pPr>
            <a:r>
              <a:rPr lang="en-GB" noProof="0" dirty="0"/>
              <a:t>IFI Head of the Technical Testing Centre</a:t>
            </a:r>
          </a:p>
        </p:txBody>
      </p:sp>
      <p:sp>
        <p:nvSpPr>
          <p:cNvPr id="7" name="Foliennummer"/>
          <p:cNvSpPr txBox="1">
            <a:spLocks noGrp="1"/>
          </p:cNvSpPr>
          <p:nvPr>
            <p:ph type="sldNum" sz="quarter" idx="2"/>
          </p:nvPr>
        </p:nvSpPr>
        <p:spPr>
          <a:xfrm>
            <a:off x="8469649" y="6604000"/>
            <a:ext cx="217152" cy="202417"/>
          </a:xfrm>
          <a:prstGeom prst="rect">
            <a:avLst/>
          </a:prstGeom>
          <a:ln w="12700">
            <a:miter lim="400000"/>
          </a:ln>
        </p:spPr>
        <p:txBody>
          <a:bodyPr wrap="none" lIns="45719" rIns="45719">
            <a:spAutoFit/>
          </a:bodyPr>
          <a:lstStyle>
            <a:lvl1pPr algn="r">
              <a:defRPr sz="800"/>
            </a:lvl1pPr>
          </a:lstStyle>
          <a:p>
            <a:fld id="{86CB4B4D-7CA3-9044-876B-883B54F8677D}" type="slidenum">
              <a:rPr/>
              <a:t>‹Nr.›</a:t>
            </a:fld>
            <a:endParaRPr dirty="0"/>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1pPr>
      <a:lvl2pPr marL="0" marR="0" indent="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2pPr>
      <a:lvl3pPr marL="0" marR="0" indent="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3pPr>
      <a:lvl4pPr marL="0" marR="0" indent="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4pPr>
      <a:lvl5pPr marL="0" marR="0" indent="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5pPr>
      <a:lvl6pPr marL="0" marR="0" indent="45720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6pPr>
      <a:lvl7pPr marL="0" marR="0" indent="91440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7pPr>
      <a:lvl8pPr marL="0" marR="0" indent="137160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8pPr>
      <a:lvl9pPr marL="0" marR="0" indent="1828800" algn="ctr" defTabSz="914400" latinLnBrk="0">
        <a:lnSpc>
          <a:spcPct val="100000"/>
        </a:lnSpc>
        <a:spcBef>
          <a:spcPts val="0"/>
        </a:spcBef>
        <a:spcAft>
          <a:spcPts val="0"/>
        </a:spcAft>
        <a:buClrTx/>
        <a:buSzTx/>
        <a:buFontTx/>
        <a:buNone/>
        <a:tabLst/>
        <a:defRPr sz="4400" b="0" i="0" u="none" strike="noStrike" cap="none" spc="0" baseline="0">
          <a:solidFill>
            <a:srgbClr val="275E98"/>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4pPr>
      <a:lvl5pPr marL="21945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1pPr>
      <a:lvl2pPr marL="0" marR="0" indent="4572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2pPr>
      <a:lvl3pPr marL="0" marR="0" indent="9144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3pPr>
      <a:lvl4pPr marL="0" marR="0" indent="13716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4pPr>
      <a:lvl5pPr marL="0" marR="0" indent="18288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5pPr>
      <a:lvl6pPr marL="0" marR="0" indent="22860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6pPr>
      <a:lvl7pPr marL="0" marR="0" indent="27432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7pPr>
      <a:lvl8pPr marL="0" marR="0" indent="32004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8pPr>
      <a:lvl9pPr marL="0" marR="0" indent="3657600" algn="r" defTabSz="91440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Hinweis zur Nutzung dieser Präsentation…"/>
          <p:cNvSpPr txBox="1">
            <a:spLocks noGrp="1"/>
          </p:cNvSpPr>
          <p:nvPr>
            <p:ph type="body" idx="1"/>
          </p:nvPr>
        </p:nvSpPr>
        <p:spPr>
          <a:xfrm>
            <a:off x="628650" y="1278356"/>
            <a:ext cx="7886700" cy="3071461"/>
          </a:xfrm>
          <a:prstGeom prst="rect">
            <a:avLst/>
          </a:prstGeom>
        </p:spPr>
        <p:txBody>
          <a:bodyPr>
            <a:normAutofit/>
          </a:bodyPr>
          <a:lstStyle/>
          <a:p>
            <a:pPr marL="0" indent="0" algn="ctr" defTabSz="12700">
              <a:lnSpc>
                <a:spcPct val="115833"/>
              </a:lnSpc>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500" b="1">
                <a:solidFill>
                  <a:srgbClr val="285E98"/>
                </a:solidFill>
                <a:latin typeface="+mn-lt"/>
                <a:ea typeface="+mn-ea"/>
                <a:cs typeface="+mn-cs"/>
                <a:sym typeface="Helvetica"/>
              </a:defRPr>
            </a:pPr>
            <a:r>
              <a:rPr lang="en-GB" altLang="en-US" noProof="0" dirty="0"/>
              <a:t>Use of this presentation</a:t>
            </a:r>
            <a:endParaRPr lang="en-GB" sz="1200" b="0" noProof="0" dirty="0"/>
          </a:p>
          <a:p>
            <a:pPr marL="0" indent="0" algn="just" defTabSz="12700">
              <a:lnSpc>
                <a:spcPct val="121666"/>
              </a:lnSpc>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b="1">
                <a:solidFill>
                  <a:srgbClr val="285E98"/>
                </a:solidFill>
                <a:latin typeface="+mn-lt"/>
                <a:ea typeface="+mn-ea"/>
                <a:cs typeface="+mn-cs"/>
                <a:sym typeface="Helvetica"/>
              </a:defRPr>
            </a:pPr>
            <a:r>
              <a:rPr lang="en-GB" altLang="en-US" noProof="0" dirty="0"/>
              <a:t>This presentation is intended solely for referee training and education.</a:t>
            </a:r>
            <a:endParaRPr lang="en-GB" sz="1200" b="0" noProof="0" dirty="0"/>
          </a:p>
          <a:p>
            <a:pPr marL="0" indent="0" algn="just" defTabSz="12700">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rgbClr val="285E98"/>
                </a:solidFill>
                <a:latin typeface="+mn-lt"/>
                <a:ea typeface="+mn-ea"/>
                <a:cs typeface="+mn-cs"/>
                <a:sym typeface="Helvetica"/>
              </a:defRPr>
            </a:pPr>
            <a:endParaRPr lang="de-DE" sz="800" b="0" noProof="0" dirty="0"/>
          </a:p>
          <a:p>
            <a:pPr marL="0" indent="0" algn="just" defTabSz="12700">
              <a:lnSpc>
                <a:spcPct val="135000"/>
              </a:lnSpc>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400">
                <a:solidFill>
                  <a:srgbClr val="285E98"/>
                </a:solidFill>
                <a:latin typeface="+mn-lt"/>
                <a:ea typeface="+mn-ea"/>
                <a:cs typeface="+mn-cs"/>
                <a:sym typeface="Helvetica"/>
              </a:defRPr>
            </a:pPr>
            <a:r>
              <a:rPr lang="en-GB" altLang="en-US" noProof="0" dirty="0"/>
              <a:t>The International Federation Icestocksport (IFI) permits the use and adaptation of the International Icestock Rules (IER) in PowerPoint presentations or similar formats solely for internal training and education.</a:t>
            </a:r>
            <a:endParaRPr lang="en-GB" sz="1200" noProof="0" dirty="0"/>
          </a:p>
          <a:p>
            <a:pPr marL="0" indent="0" algn="just" defTabSz="12700">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00">
                <a:solidFill>
                  <a:srgbClr val="285E98"/>
                </a:solidFill>
                <a:latin typeface="+mn-lt"/>
                <a:ea typeface="+mn-ea"/>
                <a:cs typeface="+mn-cs"/>
                <a:sym typeface="Helvetica"/>
              </a:defRPr>
            </a:pPr>
            <a:endParaRPr lang="de-DE" sz="800" noProof="0" dirty="0"/>
          </a:p>
          <a:p>
            <a:pPr marL="0" indent="0" algn="just" defTabSz="12700">
              <a:lnSpc>
                <a:spcPct val="135000"/>
              </a:lnSpc>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400">
                <a:solidFill>
                  <a:srgbClr val="285E98"/>
                </a:solidFill>
                <a:latin typeface="+mn-lt"/>
                <a:ea typeface="+mn-ea"/>
                <a:cs typeface="+mn-cs"/>
                <a:sym typeface="Helvetica"/>
              </a:defRPr>
            </a:pPr>
            <a:r>
              <a:rPr lang="en-GB" altLang="en-US" noProof="0" dirty="0"/>
              <a:t>Publication, reproduction, distribution or any other form of public access, including extracts, requires prior written permission from the IFI.</a:t>
            </a:r>
            <a:endParaRPr lang="en-GB" sz="1200" noProof="0" dirty="0"/>
          </a:p>
          <a:p>
            <a:pPr marL="0" indent="0" algn="just" defTabSz="12700">
              <a:lnSpc>
                <a:spcPct val="135000"/>
              </a:lnSpc>
              <a:spcBef>
                <a:spcPts val="0"/>
              </a:spcBef>
              <a:buSz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000" b="1">
                <a:solidFill>
                  <a:srgbClr val="285E98"/>
                </a:solidFill>
                <a:latin typeface="Helvetica Neue"/>
                <a:ea typeface="Helvetica Neue"/>
                <a:cs typeface="Helvetica Neue"/>
                <a:sym typeface="Helvetica Neue"/>
              </a:defRPr>
            </a:pPr>
            <a:r>
              <a:rPr lang="en-GB" altLang="en-US" noProof="0" dirty="0"/>
              <a:t>© IFI – All rights reserved</a:t>
            </a:r>
          </a:p>
        </p:txBody>
      </p:sp>
      <p:sp>
        <p:nvSpPr>
          <p:cNvPr id="28" name="Foliennummernplatzhalter 6"/>
          <p:cNvSpPr txBox="1">
            <a:spLocks noGrp="1"/>
          </p:cNvSpPr>
          <p:nvPr>
            <p:ph type="sldNum" sz="quarter" idx="2"/>
          </p:nvPr>
        </p:nvSpPr>
        <p:spPr>
          <a:xfrm>
            <a:off x="8518739" y="6604000"/>
            <a:ext cx="400000" cy="202417"/>
          </a:xfrm>
          <a:prstGeom prst="rect">
            <a:avLst/>
          </a:prstGeom>
          <a:solidFill>
            <a:srgbClr val="F0F1F1"/>
          </a:solidFill>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lvl1pPr algn="l"/>
          </a:lstStyle>
          <a:p>
            <a:fld id="{86CB4B4D-7CA3-9044-876B-883B54F8677D}" type="slidenum">
              <a:rPr/>
              <a:t>1</a:t>
            </a:fld>
            <a:endParaRPr dirty="0"/>
          </a:p>
        </p:txBody>
      </p:sp>
      <p:sp>
        <p:nvSpPr>
          <p:cNvPr id="4" name="Textfeld 3">
            <a:extLst>
              <a:ext uri="{FF2B5EF4-FFF2-40B4-BE49-F238E27FC236}">
                <a16:creationId xmlns:a16="http://schemas.microsoft.com/office/drawing/2014/main" id="{ACF3CA65-FA0C-1F93-6885-E1F8692F4B69}"/>
              </a:ext>
            </a:extLst>
          </p:cNvPr>
          <p:cNvSpPr txBox="1"/>
          <p:nvPr/>
        </p:nvSpPr>
        <p:spPr>
          <a:xfrm>
            <a:off x="628275" y="212647"/>
            <a:ext cx="7886700"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GB" altLang="en-US" sz="4400" b="1" i="0" u="none" strike="noStrike" cap="none" spc="0" normalizeH="0" baseline="0" noProof="0" dirty="0">
                <a:ln>
                  <a:noFill/>
                </a:ln>
                <a:solidFill>
                  <a:srgbClr val="275E99"/>
                </a:solidFill>
                <a:effectLst/>
                <a:uFillTx/>
                <a:latin typeface="Arial"/>
                <a:ea typeface="Arial"/>
                <a:cs typeface="Arial"/>
                <a:sym typeface="Arial"/>
              </a:rPr>
              <a:t>IER Rules 2026</a:t>
            </a:r>
          </a:p>
        </p:txBody>
      </p:sp>
      <p:grpSp>
        <p:nvGrpSpPr>
          <p:cNvPr id="3" name="Gruppieren 2">
            <a:extLst>
              <a:ext uri="{FF2B5EF4-FFF2-40B4-BE49-F238E27FC236}">
                <a16:creationId xmlns:a16="http://schemas.microsoft.com/office/drawing/2014/main" id="{CAA32B53-034E-FD22-7679-07275519DFDF}"/>
              </a:ext>
            </a:extLst>
          </p:cNvPr>
          <p:cNvGrpSpPr/>
          <p:nvPr/>
        </p:nvGrpSpPr>
        <p:grpSpPr>
          <a:xfrm>
            <a:off x="628274" y="4394644"/>
            <a:ext cx="7886701" cy="1399150"/>
            <a:chOff x="628274" y="4403609"/>
            <a:chExt cx="7886701" cy="1399150"/>
          </a:xfrm>
        </p:grpSpPr>
        <p:sp>
          <p:nvSpPr>
            <p:cNvPr id="27" name="Zur besseren Orientierung enthält die Präsentation an der jeweiligen Regelstelle einen Verweis auf die 11. Auflage sowie eine Kennzeichnungen der geänderten, neuen oder gestrichenen Bestimmung.…"/>
            <p:cNvSpPr txBox="1"/>
            <p:nvPr/>
          </p:nvSpPr>
          <p:spPr>
            <a:xfrm>
              <a:off x="628274" y="4403609"/>
              <a:ext cx="7886701" cy="12003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defTabSz="457200">
                <a:defRPr sz="1000">
                  <a:solidFill>
                    <a:srgbClr val="285E98"/>
                  </a:solidFill>
                </a:defRPr>
              </a:pPr>
              <a:r>
                <a:rPr lang="en-GB" altLang="en-US" sz="1000" dirty="0"/>
                <a:t>Each affected rule is clearly marked to show whether a provision has been amended, added or removed. These markings support direct comparison with the previous edition and make it easier to find and understand all changes in the 12th edition of the IER.</a:t>
              </a:r>
            </a:p>
            <a:p>
              <a:pPr algn="just" defTabSz="457200">
                <a:defRPr sz="1000">
                  <a:solidFill>
                    <a:srgbClr val="285E98"/>
                  </a:solidFill>
                </a:defRPr>
              </a:pPr>
              <a:endParaRPr lang="de-DE" sz="800" noProof="0" dirty="0"/>
            </a:p>
            <a:p>
              <a:pPr algn="just" defTabSz="457200">
                <a:defRPr sz="1000">
                  <a:solidFill>
                    <a:srgbClr val="285E98"/>
                  </a:solidFill>
                </a:defRPr>
              </a:pPr>
              <a:r>
                <a:rPr lang="en-GB" altLang="en-US" sz="1100" u="sng" noProof="0" dirty="0"/>
                <a:t>The markings are as follows:</a:t>
              </a:r>
              <a:endParaRPr lang="de-DE" sz="1100" noProof="0" dirty="0"/>
            </a:p>
            <a:p>
              <a:pPr algn="just" defTabSz="457200">
                <a:defRPr sz="1000">
                  <a:solidFill>
                    <a:srgbClr val="285E98"/>
                  </a:solidFill>
                </a:defRPr>
              </a:pPr>
              <a:endParaRPr lang="de-DE" sz="1100" noProof="0" dirty="0"/>
            </a:p>
            <a:p>
              <a:pPr algn="just" defTabSz="457200">
                <a:defRPr sz="1000">
                  <a:solidFill>
                    <a:srgbClr val="285E98"/>
                  </a:solidFill>
                </a:defRPr>
              </a:pPr>
              <a:endParaRPr lang="de-DE" sz="1100" noProof="0" dirty="0"/>
            </a:p>
            <a:p>
              <a:pPr algn="just" defTabSz="457200">
                <a:defRPr sz="1000">
                  <a:solidFill>
                    <a:srgbClr val="285E98"/>
                  </a:solidFill>
                </a:defRPr>
              </a:pPr>
              <a:endParaRPr lang="de-DE" sz="1100" noProof="0" dirty="0">
                <a:solidFill>
                  <a:srgbClr val="000000"/>
                </a:solidFill>
                <a:latin typeface="Times Roman"/>
                <a:ea typeface="Times Roman"/>
                <a:cs typeface="Times Roman"/>
                <a:sym typeface="Times Roman"/>
              </a:endParaRPr>
            </a:p>
          </p:txBody>
        </p:sp>
        <p:grpSp>
          <p:nvGrpSpPr>
            <p:cNvPr id="14" name="Gruppieren 13">
              <a:extLst>
                <a:ext uri="{FF2B5EF4-FFF2-40B4-BE49-F238E27FC236}">
                  <a16:creationId xmlns:a16="http://schemas.microsoft.com/office/drawing/2014/main" id="{AF7253B7-F437-AB10-E35F-00C0F243353C}"/>
                </a:ext>
              </a:extLst>
            </p:cNvPr>
            <p:cNvGrpSpPr/>
            <p:nvPr/>
          </p:nvGrpSpPr>
          <p:grpSpPr>
            <a:xfrm>
              <a:off x="670806" y="5161920"/>
              <a:ext cx="6570605" cy="640839"/>
              <a:chOff x="670806" y="4964696"/>
              <a:chExt cx="6570605" cy="640839"/>
            </a:xfrm>
          </p:grpSpPr>
          <p:grpSp>
            <p:nvGrpSpPr>
              <p:cNvPr id="7" name="Gruppieren 6">
                <a:extLst>
                  <a:ext uri="{FF2B5EF4-FFF2-40B4-BE49-F238E27FC236}">
                    <a16:creationId xmlns:a16="http://schemas.microsoft.com/office/drawing/2014/main" id="{4BBB7F8F-3CF6-1BB3-D221-7006FE43D484}"/>
                  </a:ext>
                </a:extLst>
              </p:cNvPr>
              <p:cNvGrpSpPr/>
              <p:nvPr/>
            </p:nvGrpSpPr>
            <p:grpSpPr>
              <a:xfrm>
                <a:off x="670806" y="4964696"/>
                <a:ext cx="6563525" cy="261608"/>
                <a:chOff x="6223591" y="5944873"/>
                <a:chExt cx="6563525" cy="261608"/>
              </a:xfrm>
            </p:grpSpPr>
            <p:sp>
              <p:nvSpPr>
                <p:cNvPr id="2" name="Rechteck 1">
                  <a:extLst>
                    <a:ext uri="{FF2B5EF4-FFF2-40B4-BE49-F238E27FC236}">
                      <a16:creationId xmlns:a16="http://schemas.microsoft.com/office/drawing/2014/main" id="{37200F17-7235-D531-D3C9-083E6D2408BD}"/>
                    </a:ext>
                  </a:extLst>
                </p:cNvPr>
                <p:cNvSpPr/>
                <p:nvPr/>
              </p:nvSpPr>
              <p:spPr>
                <a:xfrm>
                  <a:off x="6223591" y="5995933"/>
                  <a:ext cx="563525" cy="159489"/>
                </a:xfrm>
                <a:prstGeom prst="rect">
                  <a:avLst/>
                </a:prstGeom>
                <a:solidFill>
                  <a:srgbClr val="00B05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sp>
              <p:nvSpPr>
                <p:cNvPr id="6" name="Textfeld 5">
                  <a:extLst>
                    <a:ext uri="{FF2B5EF4-FFF2-40B4-BE49-F238E27FC236}">
                      <a16:creationId xmlns:a16="http://schemas.microsoft.com/office/drawing/2014/main" id="{191CAADE-08C7-6CD8-1337-1BD3B02D8D2D}"/>
                    </a:ext>
                  </a:extLst>
                </p:cNvPr>
                <p:cNvSpPr txBox="1"/>
                <p:nvPr/>
              </p:nvSpPr>
              <p:spPr>
                <a:xfrm>
                  <a:off x="6787116" y="5944873"/>
                  <a:ext cx="6000000"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GB" altLang="en-US" sz="1100" b="0" i="0" u="none" strike="noStrike" cap="none" spc="0" normalizeH="0" baseline="0" dirty="0">
                      <a:ln>
                        <a:noFill/>
                      </a:ln>
                      <a:solidFill>
                        <a:srgbClr val="275E99"/>
                      </a:solidFill>
                      <a:effectLst/>
                      <a:uFillTx/>
                      <a:latin typeface="Arial"/>
                      <a:ea typeface="Arial"/>
                      <a:cs typeface="Arial"/>
                      <a:sym typeface="Arial"/>
                    </a:rPr>
                    <a:t>= Added</a:t>
                  </a:r>
                </a:p>
              </p:txBody>
            </p:sp>
          </p:grpSp>
          <p:grpSp>
            <p:nvGrpSpPr>
              <p:cNvPr id="8" name="Gruppieren 7">
                <a:extLst>
                  <a:ext uri="{FF2B5EF4-FFF2-40B4-BE49-F238E27FC236}">
                    <a16:creationId xmlns:a16="http://schemas.microsoft.com/office/drawing/2014/main" id="{70A9D16B-37A4-5B49-80A6-33BA19DB5C04}"/>
                  </a:ext>
                </a:extLst>
              </p:cNvPr>
              <p:cNvGrpSpPr/>
              <p:nvPr/>
            </p:nvGrpSpPr>
            <p:grpSpPr>
              <a:xfrm>
                <a:off x="674346" y="5148995"/>
                <a:ext cx="6563525" cy="261608"/>
                <a:chOff x="6223591" y="5944873"/>
                <a:chExt cx="6563525" cy="261608"/>
              </a:xfrm>
            </p:grpSpPr>
            <p:sp>
              <p:nvSpPr>
                <p:cNvPr id="9" name="Rechteck 8">
                  <a:extLst>
                    <a:ext uri="{FF2B5EF4-FFF2-40B4-BE49-F238E27FC236}">
                      <a16:creationId xmlns:a16="http://schemas.microsoft.com/office/drawing/2014/main" id="{F575A4C4-2991-6B03-8001-F6F552633F67}"/>
                    </a:ext>
                  </a:extLst>
                </p:cNvPr>
                <p:cNvSpPr/>
                <p:nvPr/>
              </p:nvSpPr>
              <p:spPr>
                <a:xfrm>
                  <a:off x="6223591" y="5995933"/>
                  <a:ext cx="563525" cy="159489"/>
                </a:xfrm>
                <a:prstGeom prst="rect">
                  <a:avLst/>
                </a:prstGeom>
                <a:solidFill>
                  <a:srgbClr val="FF00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sp>
              <p:nvSpPr>
                <p:cNvPr id="10" name="Textfeld 9">
                  <a:extLst>
                    <a:ext uri="{FF2B5EF4-FFF2-40B4-BE49-F238E27FC236}">
                      <a16:creationId xmlns:a16="http://schemas.microsoft.com/office/drawing/2014/main" id="{E75D4E12-1585-E3F9-EB44-953D345DAEE4}"/>
                    </a:ext>
                  </a:extLst>
                </p:cNvPr>
                <p:cNvSpPr txBox="1"/>
                <p:nvPr/>
              </p:nvSpPr>
              <p:spPr>
                <a:xfrm>
                  <a:off x="6787116" y="5944873"/>
                  <a:ext cx="6000000"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GB" altLang="en-US" sz="1100" b="0" i="0" u="none" strike="noStrike" cap="none" spc="0" normalizeH="0" baseline="0" dirty="0">
                      <a:ln>
                        <a:noFill/>
                      </a:ln>
                      <a:solidFill>
                        <a:srgbClr val="275E99"/>
                      </a:solidFill>
                      <a:effectLst/>
                      <a:uFillTx/>
                      <a:latin typeface="Arial"/>
                      <a:ea typeface="Arial"/>
                      <a:cs typeface="Arial"/>
                      <a:sym typeface="Arial"/>
                    </a:rPr>
                    <a:t>= Removed</a:t>
                  </a:r>
                </a:p>
              </p:txBody>
            </p:sp>
          </p:grpSp>
          <p:grpSp>
            <p:nvGrpSpPr>
              <p:cNvPr id="11" name="Gruppieren 10">
                <a:extLst>
                  <a:ext uri="{FF2B5EF4-FFF2-40B4-BE49-F238E27FC236}">
                    <a16:creationId xmlns:a16="http://schemas.microsoft.com/office/drawing/2014/main" id="{4478ED70-3E3B-7C44-AA68-35B8B00F3A19}"/>
                  </a:ext>
                </a:extLst>
              </p:cNvPr>
              <p:cNvGrpSpPr/>
              <p:nvPr/>
            </p:nvGrpSpPr>
            <p:grpSpPr>
              <a:xfrm>
                <a:off x="677886" y="5343927"/>
                <a:ext cx="6563525" cy="261608"/>
                <a:chOff x="6223591" y="5944873"/>
                <a:chExt cx="6563525" cy="261608"/>
              </a:xfrm>
            </p:grpSpPr>
            <p:sp>
              <p:nvSpPr>
                <p:cNvPr id="12" name="Rechteck 11">
                  <a:extLst>
                    <a:ext uri="{FF2B5EF4-FFF2-40B4-BE49-F238E27FC236}">
                      <a16:creationId xmlns:a16="http://schemas.microsoft.com/office/drawing/2014/main" id="{1512C142-B53E-B2B7-5F52-738CD8F337F9}"/>
                    </a:ext>
                  </a:extLst>
                </p:cNvPr>
                <p:cNvSpPr/>
                <p:nvPr/>
              </p:nvSpPr>
              <p:spPr>
                <a:xfrm>
                  <a:off x="6223591" y="5995933"/>
                  <a:ext cx="563525" cy="159489"/>
                </a:xfrm>
                <a:prstGeom prst="rect">
                  <a:avLst/>
                </a:prstGeom>
                <a:solidFill>
                  <a:srgbClr val="C000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sp>
              <p:nvSpPr>
                <p:cNvPr id="13" name="Textfeld 12">
                  <a:extLst>
                    <a:ext uri="{FF2B5EF4-FFF2-40B4-BE49-F238E27FC236}">
                      <a16:creationId xmlns:a16="http://schemas.microsoft.com/office/drawing/2014/main" id="{A1DA456E-DDD7-75B9-44E6-D76010B7532B}"/>
                    </a:ext>
                  </a:extLst>
                </p:cNvPr>
                <p:cNvSpPr txBox="1"/>
                <p:nvPr/>
              </p:nvSpPr>
              <p:spPr>
                <a:xfrm>
                  <a:off x="6787116" y="5944873"/>
                  <a:ext cx="6000000"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GB" altLang="en-US" sz="1100" b="0" i="0" u="none" strike="noStrike" cap="none" spc="0" normalizeH="0" baseline="0" dirty="0">
                      <a:ln>
                        <a:noFill/>
                      </a:ln>
                      <a:solidFill>
                        <a:srgbClr val="275E99"/>
                      </a:solidFill>
                      <a:effectLst/>
                      <a:uFillTx/>
                      <a:latin typeface="Arial"/>
                      <a:ea typeface="Arial"/>
                      <a:cs typeface="Arial"/>
                      <a:sym typeface="Arial"/>
                    </a:rPr>
                    <a:t>= Administrative change / comments</a:t>
                  </a:r>
                </a:p>
              </p:txBody>
            </p:sp>
          </p:grpSp>
        </p:grpSp>
      </p:grpSp>
      <p:sp>
        <p:nvSpPr>
          <p:cNvPr id="5" name="Textfeld 4">
            <a:extLst>
              <a:ext uri="{FF2B5EF4-FFF2-40B4-BE49-F238E27FC236}">
                <a16:creationId xmlns:a16="http://schemas.microsoft.com/office/drawing/2014/main" id="{7E59CC01-0C34-0070-9700-B3D9C365EC61}"/>
              </a:ext>
            </a:extLst>
          </p:cNvPr>
          <p:cNvSpPr txBox="1"/>
          <p:nvPr/>
        </p:nvSpPr>
        <p:spPr>
          <a:xfrm>
            <a:off x="3179279" y="937356"/>
            <a:ext cx="2784693"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GB" altLang="en-US" sz="1200" b="0" i="0" u="none" strike="noStrike" cap="none" spc="0" normalizeH="0" baseline="0" dirty="0">
                <a:ln>
                  <a:noFill/>
                </a:ln>
                <a:solidFill>
                  <a:schemeClr val="tx1"/>
                </a:solidFill>
                <a:effectLst/>
                <a:uFillTx/>
                <a:latin typeface="Arial"/>
                <a:ea typeface="Arial"/>
                <a:cs typeface="Arial"/>
                <a:sym typeface="Arial"/>
              </a:rPr>
              <a:t>Updated: 16 September 2026</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oliennumme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2</a:t>
            </a:fld>
            <a:endParaRPr dirty="0"/>
          </a:p>
        </p:txBody>
      </p:sp>
      <p:sp>
        <p:nvSpPr>
          <p:cNvPr id="31" name="Abschnitt 1…"/>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Introduction</a:t>
            </a:r>
            <a:br>
              <a:rPr dirty="0"/>
            </a:br>
            <a:r>
              <a:rPr lang="en-GB" altLang="en-US" dirty="0"/>
              <a:t>TABLE OF CONTENTS</a:t>
            </a:r>
            <a:endParaRPr lang="en-GB" noProof="0" dirty="0"/>
          </a:p>
          <a:p>
            <a:pPr defTabSz="713231">
              <a:defRPr sz="2574"/>
            </a:pPr>
            <a:endParaRPr lang="en-GB" noProof="0" dirty="0"/>
          </a:p>
        </p:txBody>
      </p:sp>
      <p:sp>
        <p:nvSpPr>
          <p:cNvPr id="32" name="Text"/>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2" name="Textfeld 1">
            <a:extLst>
              <a:ext uri="{FF2B5EF4-FFF2-40B4-BE49-F238E27FC236}">
                <a16:creationId xmlns:a16="http://schemas.microsoft.com/office/drawing/2014/main" id="{A0D5AB88-4B37-D808-4188-ACA152A7FAB1}"/>
              </a:ext>
            </a:extLst>
          </p:cNvPr>
          <p:cNvSpPr txBox="1"/>
          <p:nvPr/>
        </p:nvSpPr>
        <p:spPr>
          <a:xfrm>
            <a:off x="329184" y="1153179"/>
            <a:ext cx="8449056" cy="25853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en-GB" altLang="en-US" b="1" dirty="0">
                <a:solidFill>
                  <a:srgbClr val="275E99"/>
                </a:solidFill>
              </a:rPr>
              <a:t>Index </a:t>
            </a:r>
            <a:r>
              <a:rPr lang="en-GB" altLang="en-US" sz="1100" dirty="0">
                <a:solidFill>
                  <a:srgbClr val="C00000"/>
                </a:solidFill>
              </a:rPr>
              <a:t>(replaced by a table of contents)</a:t>
            </a:r>
          </a:p>
          <a:p>
            <a:pPr algn="just"/>
            <a:endParaRPr lang="de-DE" dirty="0">
              <a:solidFill>
                <a:srgbClr val="275E99"/>
              </a:solidFill>
            </a:endParaRPr>
          </a:p>
          <a:p>
            <a:pPr algn="just"/>
            <a:r>
              <a:rPr lang="en-GB" altLang="en-US" dirty="0">
                <a:solidFill>
                  <a:srgbClr val="275E99"/>
                </a:solidFill>
              </a:rPr>
              <a:t>A clearly structured table of contents replaces the former index. This makes navigation through the rules faster and more precise, particularly in digital versions. Users can go directly to individual chapters and rule sections, making specific content easier to find.</a:t>
            </a:r>
          </a:p>
          <a:p>
            <a:pPr marL="0" marR="0" indent="0" algn="just"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a:noFill/>
              </a:ln>
              <a:solidFill>
                <a:srgbClr val="000000"/>
              </a:solidFill>
              <a:effectLst/>
              <a:uFillTx/>
              <a:latin typeface="Arial"/>
              <a:ea typeface="Arial"/>
              <a:cs typeface="Arial"/>
              <a:sym typeface="Arial"/>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9E15A-B2B2-5AB0-62CF-7D3F4481BB0C}"/>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C627D8A-03AF-72A5-69C0-920B3DFEF17F}"/>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3</a:t>
            </a:fld>
            <a:endParaRPr dirty="0"/>
          </a:p>
        </p:txBody>
      </p:sp>
      <p:sp>
        <p:nvSpPr>
          <p:cNvPr id="32" name="Text">
            <a:extLst>
              <a:ext uri="{FF2B5EF4-FFF2-40B4-BE49-F238E27FC236}">
                <a16:creationId xmlns:a16="http://schemas.microsoft.com/office/drawing/2014/main" id="{34905799-E5C6-CFB5-FF01-B24CFF8E05F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2" name="Textfeld 1">
            <a:extLst>
              <a:ext uri="{FF2B5EF4-FFF2-40B4-BE49-F238E27FC236}">
                <a16:creationId xmlns:a16="http://schemas.microsoft.com/office/drawing/2014/main" id="{09C0ACD5-6BF3-79E5-22E7-97A7136552A7}"/>
              </a:ext>
            </a:extLst>
          </p:cNvPr>
          <p:cNvSpPr txBox="1"/>
          <p:nvPr/>
        </p:nvSpPr>
        <p:spPr>
          <a:xfrm>
            <a:off x="329184" y="1153179"/>
            <a:ext cx="8449056" cy="954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r>
              <a:rPr lang="en-GB" altLang="en-US" sz="2000" b="1" dirty="0">
                <a:solidFill>
                  <a:schemeClr val="tx1"/>
                </a:solidFill>
              </a:rPr>
              <a:t>IER 103 </a:t>
            </a:r>
            <a:r>
              <a:rPr lang="en-GB" altLang="en-US" sz="2000" b="1" dirty="0">
                <a:solidFill>
                  <a:srgbClr val="275E99"/>
                </a:solidFill>
              </a:rPr>
              <a:t>Disciplines</a:t>
            </a:r>
            <a:endParaRPr lang="en-GB" dirty="0">
              <a:solidFill>
                <a:srgbClr val="275E99"/>
              </a:solidFill>
            </a:endParaRPr>
          </a:p>
          <a:p>
            <a:r>
              <a:rPr lang="en-GB" altLang="en-US" dirty="0"/>
              <a:t>	Added:</a:t>
            </a:r>
            <a:endParaRPr lang="en-GB" b="1" dirty="0"/>
          </a:p>
          <a:p>
            <a:r>
              <a:rPr lang="en-GB" altLang="en-US" dirty="0">
                <a:solidFill>
                  <a:srgbClr val="00B050"/>
                </a:solidFill>
              </a:rPr>
              <a:t>	• Speed competition</a:t>
            </a:r>
            <a:endParaRPr lang="en-GB" b="1" dirty="0">
              <a:solidFill>
                <a:srgbClr val="00B050"/>
              </a:solidFill>
            </a:endParaRPr>
          </a:p>
        </p:txBody>
      </p:sp>
      <p:sp>
        <p:nvSpPr>
          <p:cNvPr id="6" name="Abschnitt 1…">
            <a:extLst>
              <a:ext uri="{FF2B5EF4-FFF2-40B4-BE49-F238E27FC236}">
                <a16:creationId xmlns:a16="http://schemas.microsoft.com/office/drawing/2014/main" id="{E6793AA2-BA48-0A1D-CF37-55154DA3EAC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1</a:t>
            </a:r>
            <a:br>
              <a:rPr dirty="0"/>
            </a:br>
            <a:r>
              <a:rPr lang="en-GB" altLang="en-US" dirty="0"/>
              <a:t>GENERAL</a:t>
            </a:r>
            <a:endParaRPr lang="en-GB" noProof="0" dirty="0"/>
          </a:p>
          <a:p>
            <a:pPr defTabSz="713231">
              <a:defRPr sz="2574"/>
            </a:pPr>
            <a:endParaRPr lang="en-GB" noProof="0" dirty="0"/>
          </a:p>
        </p:txBody>
      </p:sp>
    </p:spTree>
    <p:extLst>
      <p:ext uri="{BB962C8B-B14F-4D97-AF65-F5344CB8AC3E}">
        <p14:creationId xmlns:p14="http://schemas.microsoft.com/office/powerpoint/2010/main" val="398283678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FE7C7-043E-4C38-4E6F-AA5475F06EE0}"/>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E6ED1C5-1826-DEFD-EE11-B5B1840A5C13}"/>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4</a:t>
            </a:fld>
            <a:endParaRPr dirty="0"/>
          </a:p>
        </p:txBody>
      </p:sp>
      <p:sp>
        <p:nvSpPr>
          <p:cNvPr id="32" name="Text">
            <a:extLst>
              <a:ext uri="{FF2B5EF4-FFF2-40B4-BE49-F238E27FC236}">
                <a16:creationId xmlns:a16="http://schemas.microsoft.com/office/drawing/2014/main" id="{E778216E-1178-CA2C-A807-6EE586215EF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2" name="Textfeld 1">
            <a:extLst>
              <a:ext uri="{FF2B5EF4-FFF2-40B4-BE49-F238E27FC236}">
                <a16:creationId xmlns:a16="http://schemas.microsoft.com/office/drawing/2014/main" id="{65CB4364-9A12-4A5D-27C2-06F1EC1C44D7}"/>
              </a:ext>
            </a:extLst>
          </p:cNvPr>
          <p:cNvSpPr txBox="1"/>
          <p:nvPr/>
        </p:nvSpPr>
        <p:spPr>
          <a:xfrm>
            <a:off x="329184" y="1153179"/>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201	</a:t>
            </a:r>
            <a:r>
              <a:rPr lang="en-GB" altLang="en-US" sz="2000" b="1" dirty="0">
                <a:solidFill>
                  <a:srgbClr val="275E99"/>
                </a:solidFill>
              </a:rPr>
              <a:t>Facilities, layout and design</a:t>
            </a:r>
          </a:p>
          <a:p>
            <a:pPr algn="just">
              <a:tabLst>
                <a:tab pos="1057275" algn="l"/>
              </a:tabLst>
            </a:pPr>
            <a:r>
              <a:rPr lang="en-GB" altLang="en-US" dirty="0">
                <a:solidFill>
                  <a:schemeClr val="tx1"/>
                </a:solidFill>
              </a:rPr>
              <a:t>	Added:</a:t>
            </a:r>
          </a:p>
          <a:p>
            <a:pPr>
              <a:tabLst>
                <a:tab pos="1057275" algn="l"/>
              </a:tabLst>
            </a:pPr>
            <a:r>
              <a:rPr lang="en-GB" altLang="en-US" dirty="0">
                <a:solidFill>
                  <a:srgbClr val="00B050"/>
                </a:solidFill>
              </a:rPr>
              <a:t>	For artificial ice rinks and facilities also used for summer Icestocksport, 	only index 1) in Fig. 1 applies. Summer facilities must have a delivery 	distance of 24.5 m.</a:t>
            </a:r>
          </a:p>
        </p:txBody>
      </p:sp>
      <p:sp>
        <p:nvSpPr>
          <p:cNvPr id="6" name="Abschnitt 1…">
            <a:extLst>
              <a:ext uri="{FF2B5EF4-FFF2-40B4-BE49-F238E27FC236}">
                <a16:creationId xmlns:a16="http://schemas.microsoft.com/office/drawing/2014/main" id="{E2894C09-4E56-EF98-CAE6-D7EF4E3AD181}"/>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2</a:t>
            </a:r>
            <a:br>
              <a:rPr dirty="0"/>
            </a:br>
            <a:r>
              <a:rPr lang="en-GB" altLang="en-US" dirty="0"/>
              <a:t>PLAYING AREA</a:t>
            </a:r>
            <a:endParaRPr lang="en-GB" noProof="0" dirty="0"/>
          </a:p>
          <a:p>
            <a:pPr defTabSz="713231">
              <a:defRPr sz="2574"/>
            </a:pPr>
            <a:endParaRPr lang="en-GB" noProof="0" dirty="0"/>
          </a:p>
        </p:txBody>
      </p:sp>
      <p:sp>
        <p:nvSpPr>
          <p:cNvPr id="4" name="Textfeld 3">
            <a:extLst>
              <a:ext uri="{FF2B5EF4-FFF2-40B4-BE49-F238E27FC236}">
                <a16:creationId xmlns:a16="http://schemas.microsoft.com/office/drawing/2014/main" id="{81D12EC2-5761-20A5-1A2F-30D47A72AD21}"/>
              </a:ext>
            </a:extLst>
          </p:cNvPr>
          <p:cNvSpPr txBox="1"/>
          <p:nvPr/>
        </p:nvSpPr>
        <p:spPr>
          <a:xfrm>
            <a:off x="329184" y="2981979"/>
            <a:ext cx="8449056" cy="1292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205	</a:t>
            </a:r>
            <a:r>
              <a:rPr lang="en-GB" altLang="en-US" sz="2000" b="1" dirty="0">
                <a:solidFill>
                  <a:srgbClr val="275E99"/>
                </a:solidFill>
              </a:rPr>
              <a:t>Lanes for the speed competition</a:t>
            </a:r>
          </a:p>
          <a:p>
            <a:pPr algn="just">
              <a:tabLst>
                <a:tab pos="1057275" algn="l"/>
              </a:tabLst>
            </a:pPr>
            <a:r>
              <a:rPr lang="en-GB" altLang="en-US" dirty="0">
                <a:solidFill>
                  <a:schemeClr val="tx1"/>
                </a:solidFill>
              </a:rPr>
              <a:t>	Added:</a:t>
            </a:r>
          </a:p>
          <a:p>
            <a:pPr>
              <a:tabLst>
                <a:tab pos="1057275" algn="l"/>
              </a:tabLst>
            </a:pPr>
            <a:r>
              <a:rPr lang="en-GB" altLang="en-US" dirty="0">
                <a:solidFill>
                  <a:srgbClr val="00B050"/>
                </a:solidFill>
              </a:rPr>
              <a:t>	For all dimensions, see Fig. 6.</a:t>
            </a:r>
            <a:endParaRPr lang="en-GB" dirty="0"/>
          </a:p>
          <a:p>
            <a:pPr marR="0" algn="just" defTabSz="914400" rtl="0" fontAlgn="auto" latinLnBrk="0" hangingPunct="0">
              <a:lnSpc>
                <a:spcPct val="100000"/>
              </a:lnSpc>
              <a:spcBef>
                <a:spcPts val="0"/>
              </a:spcBef>
              <a:spcAft>
                <a:spcPts val="0"/>
              </a:spcAft>
              <a:buClrTx/>
              <a:buSzTx/>
              <a:buFontTx/>
              <a:buNone/>
              <a:tabLst>
                <a:tab pos="1057275" algn="l"/>
              </a:tabLst>
            </a:pPr>
            <a:r>
              <a:rPr lang="en-GB" altLang="en-US" sz="1100" dirty="0">
                <a:solidFill>
                  <a:srgbClr val="C00000"/>
                </a:solidFill>
              </a:rPr>
              <a:t>	Note:</a:t>
            </a:r>
          </a:p>
          <a:p>
            <a:pPr marR="0" defTabSz="914400" rtl="0" fontAlgn="auto" latinLnBrk="0" hangingPunct="0">
              <a:lnSpc>
                <a:spcPct val="100000"/>
              </a:lnSpc>
              <a:spcBef>
                <a:spcPts val="0"/>
              </a:spcBef>
              <a:spcAft>
                <a:spcPts val="0"/>
              </a:spcAft>
              <a:buClrTx/>
              <a:buSzTx/>
              <a:buFontTx/>
              <a:buNone/>
              <a:tabLst>
                <a:tab pos="1057275" algn="l"/>
              </a:tabLst>
            </a:pPr>
            <a:r>
              <a:rPr kumimoji="0" lang="en-GB" altLang="en-US" sz="1100" b="0" i="0" u="none" strike="noStrike" cap="none" spc="0" normalizeH="0" baseline="0" dirty="0">
                <a:ln>
                  <a:noFill/>
                </a:ln>
                <a:solidFill>
                  <a:srgbClr val="C00000"/>
                </a:solidFill>
                <a:effectLst/>
                <a:uFillTx/>
                <a:latin typeface="Arial"/>
                <a:ea typeface="Arial"/>
                <a:cs typeface="Arial"/>
                <a:sym typeface="Arial"/>
              </a:rPr>
              <a:t>	All subsequent rules in Section 2 move forward by one rule number.</a:t>
            </a:r>
          </a:p>
        </p:txBody>
      </p:sp>
      <p:sp>
        <p:nvSpPr>
          <p:cNvPr id="7" name="Textfeld 6">
            <a:extLst>
              <a:ext uri="{FF2B5EF4-FFF2-40B4-BE49-F238E27FC236}">
                <a16:creationId xmlns:a16="http://schemas.microsoft.com/office/drawing/2014/main" id="{87328323-0CD0-031C-18A9-204AF743E636}"/>
              </a:ext>
            </a:extLst>
          </p:cNvPr>
          <p:cNvSpPr txBox="1"/>
          <p:nvPr/>
        </p:nvSpPr>
        <p:spPr>
          <a:xfrm>
            <a:off x="329184" y="4445019"/>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206	</a:t>
            </a:r>
            <a:r>
              <a:rPr lang="en-GB" altLang="en-US" sz="2000" b="1" dirty="0">
                <a:solidFill>
                  <a:srgbClr val="275E99"/>
                </a:solidFill>
              </a:rPr>
              <a:t>Target area boundaries</a:t>
            </a:r>
            <a:r>
              <a:rPr lang="en-GB" altLang="en-US" sz="1050" dirty="0">
                <a:solidFill>
                  <a:srgbClr val="C00000"/>
                </a:solidFill>
              </a:rPr>
              <a:t> (formerly IER Rule 205)</a:t>
            </a:r>
            <a:endParaRPr lang="en-GB" dirty="0">
              <a:solidFill>
                <a:srgbClr val="C00000"/>
              </a:solidFill>
            </a:endParaRPr>
          </a:p>
          <a:p>
            <a:pPr algn="just">
              <a:tabLst>
                <a:tab pos="1057275" algn="l"/>
              </a:tabLst>
            </a:pPr>
            <a:r>
              <a:rPr lang="en-GB" altLang="en-US" dirty="0">
                <a:solidFill>
                  <a:schemeClr val="tx1"/>
                </a:solidFill>
              </a:rPr>
              <a:t>	Added:</a:t>
            </a:r>
          </a:p>
          <a:p>
            <a:pPr>
              <a:tabLst>
                <a:tab pos="1057275" algn="l"/>
              </a:tabLst>
            </a:pPr>
            <a:r>
              <a:rPr lang="en-GB" altLang="en-US" dirty="0">
                <a:solidFill>
                  <a:srgbClr val="00B050"/>
                </a:solidFill>
              </a:rPr>
              <a:t>	The concrete paving joint around a target area marked by a contrasting 	colour is not part of the target area. Target competition markings must 	have a line width of 8 to 10 mm.</a:t>
            </a:r>
          </a:p>
        </p:txBody>
      </p:sp>
    </p:spTree>
    <p:extLst>
      <p:ext uri="{BB962C8B-B14F-4D97-AF65-F5344CB8AC3E}">
        <p14:creationId xmlns:p14="http://schemas.microsoft.com/office/powerpoint/2010/main" val="29254689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42E53-00CB-28FD-1700-8BB90357B7A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275F183-3E04-FEF3-2AB7-103F4C6E148F}"/>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5</a:t>
            </a:fld>
            <a:endParaRPr dirty="0"/>
          </a:p>
        </p:txBody>
      </p:sp>
      <p:sp>
        <p:nvSpPr>
          <p:cNvPr id="32" name="Text">
            <a:extLst>
              <a:ext uri="{FF2B5EF4-FFF2-40B4-BE49-F238E27FC236}">
                <a16:creationId xmlns:a16="http://schemas.microsoft.com/office/drawing/2014/main" id="{D79D74A6-1C37-08CF-AFFE-83019B563D8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D0ED0DC-0FDE-B61A-2DE7-5FAFB4B634B9}"/>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2</a:t>
            </a:r>
            <a:br>
              <a:rPr dirty="0"/>
            </a:br>
            <a:r>
              <a:rPr lang="en-GB" altLang="en-US" dirty="0"/>
              <a:t>PLAYING AREA</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ADE451C3-99AA-48FD-CAE7-577D6D582410}"/>
              </a:ext>
            </a:extLst>
          </p:cNvPr>
          <p:cNvSpPr txBox="1"/>
          <p:nvPr/>
        </p:nvSpPr>
        <p:spPr>
          <a:xfrm>
            <a:off x="329184" y="1153179"/>
            <a:ext cx="8449056" cy="9848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207	</a:t>
            </a:r>
            <a:r>
              <a:rPr lang="en-GB" altLang="en-US" sz="2000" b="1" dirty="0">
                <a:solidFill>
                  <a:srgbClr val="275E99"/>
                </a:solidFill>
              </a:rPr>
              <a:t>Delivery point</a:t>
            </a:r>
            <a:r>
              <a:rPr lang="en-GB" altLang="en-US" sz="1050" dirty="0">
                <a:solidFill>
                  <a:srgbClr val="C00000"/>
                </a:solidFill>
              </a:rPr>
              <a:t> (formerly IER Rule 206)</a:t>
            </a:r>
          </a:p>
          <a:p>
            <a:pPr algn="just">
              <a:tabLst>
                <a:tab pos="1057275" algn="l"/>
              </a:tabLst>
            </a:pPr>
            <a:r>
              <a:rPr lang="en-GB" altLang="en-US" dirty="0">
                <a:solidFill>
                  <a:schemeClr val="tx1"/>
                </a:solidFill>
              </a:rPr>
              <a:t>	Added:</a:t>
            </a:r>
          </a:p>
          <a:p>
            <a:pPr algn="just">
              <a:tabLst>
                <a:tab pos="1057275" algn="l"/>
              </a:tabLst>
            </a:pPr>
            <a:r>
              <a:rPr lang="en-GB" altLang="en-US" sz="2000" dirty="0">
                <a:solidFill>
                  <a:srgbClr val="00B050"/>
                </a:solidFill>
              </a:rPr>
              <a:t>	.. and the speed competition.</a:t>
            </a:r>
            <a:endParaRPr lang="en-GB" sz="2000" dirty="0">
              <a:solidFill>
                <a:srgbClr val="00B050"/>
              </a:solidFill>
            </a:endParaRPr>
          </a:p>
        </p:txBody>
      </p:sp>
    </p:spTree>
    <p:extLst>
      <p:ext uri="{BB962C8B-B14F-4D97-AF65-F5344CB8AC3E}">
        <p14:creationId xmlns:p14="http://schemas.microsoft.com/office/powerpoint/2010/main" val="172608369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23A33-CB22-5288-7EB0-00F318636D19}"/>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4738EF85-1BC2-2229-327E-FDD10E6983DA}"/>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6</a:t>
            </a:fld>
            <a:endParaRPr dirty="0"/>
          </a:p>
        </p:txBody>
      </p:sp>
      <p:sp>
        <p:nvSpPr>
          <p:cNvPr id="32" name="Text">
            <a:extLst>
              <a:ext uri="{FF2B5EF4-FFF2-40B4-BE49-F238E27FC236}">
                <a16:creationId xmlns:a16="http://schemas.microsoft.com/office/drawing/2014/main" id="{D487B02B-7F6A-074B-4E8C-A67E5FF6E8B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2AAE1D7-BE0B-D7AB-D599-1751D0B19B7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3</a:t>
            </a:r>
            <a:br>
              <a:rPr dirty="0"/>
            </a:br>
            <a:r>
              <a:rPr lang="en-GB" altLang="en-US" dirty="0"/>
              <a:t>Playing and sports equipment</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EFA276AF-99BE-80F5-3F40-C625F2BFC23C}"/>
              </a:ext>
            </a:extLst>
          </p:cNvPr>
          <p:cNvSpPr txBox="1"/>
          <p:nvPr/>
        </p:nvSpPr>
        <p:spPr>
          <a:xfrm>
            <a:off x="329184" y="1153179"/>
            <a:ext cx="8449056" cy="29854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303	</a:t>
            </a:r>
            <a:r>
              <a:rPr lang="en-GB" altLang="en-US" sz="2000" b="1" dirty="0">
                <a:solidFill>
                  <a:srgbClr val="275E99"/>
                </a:solidFill>
              </a:rPr>
              <a:t>Stock body, handle and running soles</a:t>
            </a:r>
          </a:p>
          <a:p>
            <a:pPr algn="just">
              <a:tabLst>
                <a:tab pos="1057275" algn="l"/>
              </a:tabLst>
            </a:pPr>
            <a:r>
              <a:rPr lang="en-GB" altLang="en-US" dirty="0">
                <a:solidFill>
                  <a:schemeClr val="tx1"/>
                </a:solidFill>
              </a:rPr>
              <a:t>	Added:</a:t>
            </a:r>
          </a:p>
          <a:p>
            <a:pPr algn="just">
              <a:tabLst>
                <a:tab pos="1057275" algn="l"/>
              </a:tabLst>
            </a:pPr>
            <a:r>
              <a:rPr lang="en-GB" altLang="en-US" i="1" dirty="0">
                <a:solidFill>
                  <a:srgbClr val="00B050"/>
                </a:solidFill>
              </a:rPr>
              <a:t>	Note: Dismantling summer running soles or any other sports equipment 	components is reserved exclusively for the manufacturers and the IFI 	testing centre. Proven interference by players or third parties constitutes 	tampering in breach of the rules.</a:t>
            </a:r>
          </a:p>
          <a:p>
            <a:pPr algn="just">
              <a:tabLst>
                <a:tab pos="1057275" algn="l"/>
              </a:tabLst>
            </a:pPr>
            <a:r>
              <a:rPr lang="en-GB" altLang="en-US" sz="2000" dirty="0">
                <a:solidFill>
                  <a:schemeClr val="tx1"/>
                </a:solidFill>
              </a:rPr>
              <a:t>	…</a:t>
            </a:r>
          </a:p>
          <a:p>
            <a:pPr algn="just">
              <a:tabLst>
                <a:tab pos="1057275" algn="l"/>
              </a:tabLst>
            </a:pPr>
            <a:r>
              <a:rPr lang="en-GB" altLang="en-US" dirty="0"/>
              <a:t>	In pupils’ competitions (ISpO § 110 a)), only the Type E or Light pupils’ 	stock may be used. It is prohibited in all other playing classes (except in 	distance </a:t>
            </a:r>
            <a:r>
              <a:rPr lang="en-GB" altLang="en-US" dirty="0">
                <a:solidFill>
                  <a:srgbClr val="00B050"/>
                </a:solidFill>
              </a:rPr>
              <a:t>and speed competitions</a:t>
            </a:r>
            <a:r>
              <a:rPr lang="en-GB" altLang="en-US" dirty="0"/>
              <a:t>).</a:t>
            </a:r>
            <a:endParaRPr lang="en-GB" sz="2000" dirty="0">
              <a:solidFill>
                <a:srgbClr val="00B050"/>
              </a:solidFill>
            </a:endParaRPr>
          </a:p>
        </p:txBody>
      </p:sp>
    </p:spTree>
    <p:extLst>
      <p:ext uri="{BB962C8B-B14F-4D97-AF65-F5344CB8AC3E}">
        <p14:creationId xmlns:p14="http://schemas.microsoft.com/office/powerpoint/2010/main" val="77554586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CF90E-1083-DE44-5130-A8629C01CE8C}"/>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430446A-BB92-D994-3F6E-3D40131509B4}"/>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7</a:t>
            </a:fld>
            <a:endParaRPr dirty="0"/>
          </a:p>
        </p:txBody>
      </p:sp>
      <p:sp>
        <p:nvSpPr>
          <p:cNvPr id="32" name="Text">
            <a:extLst>
              <a:ext uri="{FF2B5EF4-FFF2-40B4-BE49-F238E27FC236}">
                <a16:creationId xmlns:a16="http://schemas.microsoft.com/office/drawing/2014/main" id="{122221EF-7727-AD88-2886-69779BF4B45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C94BC86E-59F7-6390-A2B0-E4E2790C7E4A}"/>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3</a:t>
            </a:r>
            <a:br>
              <a:rPr dirty="0"/>
            </a:br>
            <a:r>
              <a:rPr lang="en-GB" altLang="en-US" dirty="0"/>
              <a:t>Playing and sports equipment</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5447F09A-A531-21A8-57A3-49DC85705C17}"/>
              </a:ext>
            </a:extLst>
          </p:cNvPr>
          <p:cNvSpPr txBox="1"/>
          <p:nvPr/>
        </p:nvSpPr>
        <p:spPr>
          <a:xfrm>
            <a:off x="329184" y="1153179"/>
            <a:ext cx="8449056" cy="4832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304	</a:t>
            </a:r>
            <a:r>
              <a:rPr lang="en-GB" altLang="en-US" sz="2000" b="1" dirty="0">
                <a:solidFill>
                  <a:srgbClr val="275E99"/>
                </a:solidFill>
              </a:rPr>
              <a:t>Light pupils’ stock</a:t>
            </a:r>
            <a:endParaRPr lang="en-GB" dirty="0">
              <a:solidFill>
                <a:srgbClr val="C00000"/>
              </a:solidFill>
            </a:endParaRPr>
          </a:p>
          <a:p>
            <a:pPr algn="just">
              <a:tabLst>
                <a:tab pos="1057275" algn="l"/>
              </a:tabLst>
            </a:pPr>
            <a:r>
              <a:rPr lang="en-GB" altLang="en-US" dirty="0">
                <a:solidFill>
                  <a:schemeClr val="tx1"/>
                </a:solidFill>
              </a:rPr>
              <a:t>	Added:</a:t>
            </a:r>
          </a:p>
          <a:p>
            <a:pPr>
              <a:tabLst>
                <a:tab pos="701675" algn="l"/>
                <a:tab pos="1057275" algn="l"/>
              </a:tabLst>
            </a:pPr>
            <a:r>
              <a:rPr lang="en-GB" altLang="en-US" b="1" dirty="0">
                <a:solidFill>
                  <a:srgbClr val="00B050"/>
                </a:solidFill>
              </a:rPr>
              <a:t>	c) 	Light pupils’ stock body: The following simplified specifications 			apply:</a:t>
            </a:r>
            <a:endParaRPr lang="en-GB" b="1" dirty="0">
              <a:solidFill>
                <a:srgbClr val="00B050"/>
              </a:solidFill>
            </a:endParaRPr>
          </a:p>
          <a:p>
            <a:pPr lvl="0">
              <a:tabLst>
                <a:tab pos="1057275" algn="l"/>
              </a:tabLst>
            </a:pPr>
            <a:r>
              <a:rPr lang="en-GB" altLang="en-US" dirty="0">
                <a:solidFill>
                  <a:srgbClr val="00B050"/>
                </a:solidFill>
              </a:rPr>
              <a:t>	- the outer diameter must be such that the running sole does not 		protrude</a:t>
            </a:r>
            <a:endParaRPr lang="en-GB" b="1" dirty="0">
              <a:solidFill>
                <a:srgbClr val="00B050"/>
              </a:solidFill>
            </a:endParaRPr>
          </a:p>
          <a:p>
            <a:pPr lvl="0">
              <a:tabLst>
                <a:tab pos="1057275" algn="l"/>
              </a:tabLst>
            </a:pPr>
            <a:r>
              <a:rPr lang="en-GB" altLang="en-US" dirty="0">
                <a:solidFill>
                  <a:srgbClr val="00B050"/>
                </a:solidFill>
              </a:rPr>
              <a:t>	- the handle must fit easily into the handle socket</a:t>
            </a:r>
            <a:endParaRPr lang="en-GB" b="1" dirty="0">
              <a:solidFill>
                <a:srgbClr val="00B050"/>
              </a:solidFill>
            </a:endParaRPr>
          </a:p>
          <a:p>
            <a:pPr lvl="0">
              <a:tabLst>
                <a:tab pos="1057275" algn="l"/>
              </a:tabLst>
            </a:pPr>
            <a:r>
              <a:rPr lang="en-GB" altLang="en-US" dirty="0">
                <a:solidFill>
                  <a:srgbClr val="00B050"/>
                </a:solidFill>
              </a:rPr>
              <a:t>	- the material of the intermediate plate is freely </a:t>
            </a:r>
            <a:r>
              <a:rPr lang="en-GB" altLang="en-US">
                <a:solidFill>
                  <a:srgbClr val="00B050"/>
                </a:solidFill>
              </a:rPr>
              <a:t>selectable - </a:t>
            </a:r>
            <a:r>
              <a:rPr lang="en-GB" altLang="en-US" dirty="0">
                <a:solidFill>
                  <a:srgbClr val="00B050"/>
                </a:solidFill>
              </a:rPr>
              <a:t>wood or 	aluminium permitted</a:t>
            </a:r>
            <a:endParaRPr lang="en-GB" b="1" dirty="0">
              <a:solidFill>
                <a:srgbClr val="00B050"/>
              </a:solidFill>
            </a:endParaRPr>
          </a:p>
          <a:p>
            <a:pPr lvl="0">
              <a:tabLst>
                <a:tab pos="1057275" algn="l"/>
              </a:tabLst>
            </a:pPr>
            <a:r>
              <a:rPr lang="en-GB" altLang="en-US" dirty="0">
                <a:solidFill>
                  <a:srgbClr val="00B050"/>
                </a:solidFill>
              </a:rPr>
              <a:t>	- the cap must still be made of plastic</a:t>
            </a:r>
            <a:endParaRPr lang="en-GB" b="1" dirty="0">
              <a:solidFill>
                <a:srgbClr val="00B050"/>
              </a:solidFill>
            </a:endParaRPr>
          </a:p>
          <a:p>
            <a:pPr lvl="0">
              <a:tabLst>
                <a:tab pos="1057275" algn="l"/>
              </a:tabLst>
            </a:pPr>
            <a:r>
              <a:rPr lang="en-GB" altLang="en-US" dirty="0">
                <a:solidFill>
                  <a:srgbClr val="00B050"/>
                </a:solidFill>
              </a:rPr>
              <a:t>	- the ring may be made of aluminium, in addition to the previously 	approved stainless steel and steel grades</a:t>
            </a:r>
            <a:endParaRPr lang="en-GB" b="1" dirty="0">
              <a:solidFill>
                <a:srgbClr val="00B050"/>
              </a:solidFill>
            </a:endParaRPr>
          </a:p>
          <a:p>
            <a:pPr lvl="0">
              <a:tabLst>
                <a:tab pos="1057275" algn="l"/>
              </a:tabLst>
            </a:pPr>
            <a:r>
              <a:rPr lang="en-GB" altLang="en-US" dirty="0">
                <a:solidFill>
                  <a:srgbClr val="00B050"/>
                </a:solidFill>
              </a:rPr>
              <a:t>	- the ring height should be approximately the same as that of the current 	pupils’ stock model</a:t>
            </a:r>
            <a:endParaRPr lang="en-GB" b="1" dirty="0">
              <a:solidFill>
                <a:srgbClr val="00B050"/>
              </a:solidFill>
            </a:endParaRPr>
          </a:p>
          <a:p>
            <a:pPr lvl="0">
              <a:tabLst>
                <a:tab pos="1057275" algn="l"/>
              </a:tabLst>
            </a:pPr>
            <a:r>
              <a:rPr lang="en-GB" altLang="en-US" dirty="0">
                <a:solidFill>
                  <a:srgbClr val="00B050"/>
                </a:solidFill>
              </a:rPr>
              <a:t>	- the two-digit manufacturer number, year code (JKB) and IFI pupils’ 	stock seal must be present</a:t>
            </a:r>
            <a:endParaRPr lang="en-GB" b="1" dirty="0">
              <a:solidFill>
                <a:srgbClr val="00B050"/>
              </a:solidFill>
            </a:endParaRPr>
          </a:p>
          <a:p>
            <a:pPr>
              <a:tabLst>
                <a:tab pos="1057275" algn="l"/>
              </a:tabLst>
            </a:pPr>
            <a:r>
              <a:rPr lang="en-GB" altLang="en-US" dirty="0">
                <a:solidFill>
                  <a:srgbClr val="00B050"/>
                </a:solidFill>
              </a:rPr>
              <a:t>	- all other dimensional tolerances are suspended</a:t>
            </a:r>
            <a:endParaRPr lang="en-GB" sz="2000" dirty="0">
              <a:solidFill>
                <a:srgbClr val="00B050"/>
              </a:solidFill>
            </a:endParaRPr>
          </a:p>
        </p:txBody>
      </p:sp>
    </p:spTree>
    <p:extLst>
      <p:ext uri="{BB962C8B-B14F-4D97-AF65-F5344CB8AC3E}">
        <p14:creationId xmlns:p14="http://schemas.microsoft.com/office/powerpoint/2010/main" val="29063848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B381-019A-9158-579A-1060CDC426E5}"/>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A61D422-020B-D6D9-6900-F3B0ABF9E27D}"/>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8</a:t>
            </a:fld>
            <a:endParaRPr dirty="0"/>
          </a:p>
        </p:txBody>
      </p:sp>
      <p:sp>
        <p:nvSpPr>
          <p:cNvPr id="32" name="Text">
            <a:extLst>
              <a:ext uri="{FF2B5EF4-FFF2-40B4-BE49-F238E27FC236}">
                <a16:creationId xmlns:a16="http://schemas.microsoft.com/office/drawing/2014/main" id="{2F2BB2EF-1281-35B8-414E-E614BC0AA0E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31184A44-0304-E0FB-0537-38D1249568B8}"/>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3</a:t>
            </a:r>
            <a:br>
              <a:rPr dirty="0"/>
            </a:br>
            <a:r>
              <a:rPr lang="en-GB" altLang="en-US" dirty="0"/>
              <a:t>Playing and sports equipment</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42C36F35-2A2B-FA4D-541E-7787FDCFB6E0}"/>
              </a:ext>
            </a:extLst>
          </p:cNvPr>
          <p:cNvSpPr txBox="1"/>
          <p:nvPr/>
        </p:nvSpPr>
        <p:spPr>
          <a:xfrm>
            <a:off x="329184" y="1153179"/>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305	</a:t>
            </a:r>
            <a:r>
              <a:rPr lang="en-GB" altLang="en-US" sz="2000" b="1" dirty="0">
                <a:solidFill>
                  <a:srgbClr val="275E99"/>
                </a:solidFill>
              </a:rPr>
              <a:t>Handle</a:t>
            </a:r>
            <a:endParaRPr lang="en-GB" dirty="0">
              <a:solidFill>
                <a:srgbClr val="C00000"/>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The handle must remain in a condition that complies with the rules 	throughout the competition. Should the handle no longer comply with 	the regulations due to external circumstances such as wetness or cold 	(e.g. weight or centre of gravity outside the permitted tolerances), the 	team will be penalised in accordance with IER-R 805 a).</a:t>
            </a:r>
            <a:endParaRPr lang="en-GB" sz="2000" dirty="0">
              <a:solidFill>
                <a:srgbClr val="00B050"/>
              </a:solidFill>
            </a:endParaRPr>
          </a:p>
        </p:txBody>
      </p:sp>
      <p:sp>
        <p:nvSpPr>
          <p:cNvPr id="2" name="Textfeld 1">
            <a:extLst>
              <a:ext uri="{FF2B5EF4-FFF2-40B4-BE49-F238E27FC236}">
                <a16:creationId xmlns:a16="http://schemas.microsoft.com/office/drawing/2014/main" id="{17A52496-8E8F-D7DC-48FE-C601497906D9}"/>
              </a:ext>
            </a:extLst>
          </p:cNvPr>
          <p:cNvSpPr txBox="1"/>
          <p:nvPr/>
        </p:nvSpPr>
        <p:spPr>
          <a:xfrm>
            <a:off x="329184" y="3271539"/>
            <a:ext cx="8449056" cy="24929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308	</a:t>
            </a:r>
            <a:r>
              <a:rPr lang="en-GB" altLang="en-US" sz="2000" b="1" dirty="0">
                <a:solidFill>
                  <a:srgbClr val="275E99"/>
                </a:solidFill>
              </a:rPr>
              <a:t>Summer running sole</a:t>
            </a:r>
            <a:endParaRPr lang="en-GB" dirty="0">
              <a:solidFill>
                <a:srgbClr val="C00000"/>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t>	A running sole is permitted if it has </a:t>
            </a:r>
            <a:r>
              <a:rPr lang="en-GB" altLang="en-US" dirty="0">
                <a:solidFill>
                  <a:srgbClr val="00B050"/>
                </a:solidFill>
              </a:rPr>
              <a:t>force-fit and form-fit connections</a:t>
            </a:r>
            <a:r>
              <a:rPr lang="en-GB" altLang="en-US" dirty="0"/>
              <a:t> to 	the base plate, is undamaged, has no missing screws and exposes 	neither wear limiters nor damping inserts. The flatness tolerance of the 	active running surface is &lt; 0.4 mm.</a:t>
            </a:r>
            <a:endParaRPr lang="en-GB" b="1" dirty="0"/>
          </a:p>
          <a:p>
            <a:pPr algn="just">
              <a:tabLst>
                <a:tab pos="1057275" algn="l"/>
              </a:tabLst>
            </a:pPr>
            <a:endParaRPr lang="de-DE" sz="1000" dirty="0">
              <a:solidFill>
                <a:srgbClr val="00B050"/>
              </a:solidFill>
            </a:endParaRPr>
          </a:p>
          <a:p>
            <a:pPr algn="just">
              <a:tabLst>
                <a:tab pos="1057275" algn="l"/>
              </a:tabLst>
            </a:pPr>
            <a:r>
              <a:rPr lang="en-GB" altLang="en-US" i="1" dirty="0">
                <a:solidFill>
                  <a:srgbClr val="00B050"/>
                </a:solidFill>
              </a:rPr>
              <a:t>	Raised areas within an active running surface of Ø120 mm are tolerated 	at ≤ 0.05 mm, while depressions are tolerated at &lt; 0.4 mm.</a:t>
            </a:r>
          </a:p>
        </p:txBody>
      </p:sp>
    </p:spTree>
    <p:extLst>
      <p:ext uri="{BB962C8B-B14F-4D97-AF65-F5344CB8AC3E}">
        <p14:creationId xmlns:p14="http://schemas.microsoft.com/office/powerpoint/2010/main" val="232519515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19D5E-E1C7-D44F-17D3-210FBF4CA593}"/>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EB6808C5-BE10-4DE9-BF50-8EAE56B76908}"/>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9</a:t>
            </a:fld>
            <a:endParaRPr dirty="0"/>
          </a:p>
        </p:txBody>
      </p:sp>
      <p:sp>
        <p:nvSpPr>
          <p:cNvPr id="32" name="Text">
            <a:extLst>
              <a:ext uri="{FF2B5EF4-FFF2-40B4-BE49-F238E27FC236}">
                <a16:creationId xmlns:a16="http://schemas.microsoft.com/office/drawing/2014/main" id="{B2C39C3C-EF60-22C3-96D6-1B27263D481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42A5FFC7-2370-E810-2BE1-3975A8D25648}"/>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3</a:t>
            </a:r>
            <a:br>
              <a:rPr dirty="0"/>
            </a:br>
            <a:r>
              <a:rPr lang="en-GB" altLang="en-US" dirty="0"/>
              <a:t>Playing and sports equipment</a:t>
            </a:r>
            <a:endParaRPr lang="en-GB" noProof="0" dirty="0"/>
          </a:p>
          <a:p>
            <a:pPr defTabSz="713231">
              <a:defRPr sz="2574"/>
            </a:pPr>
            <a:endParaRPr lang="en-GB" noProof="0" dirty="0"/>
          </a:p>
        </p:txBody>
      </p:sp>
      <p:sp>
        <p:nvSpPr>
          <p:cNvPr id="3" name="Textfeld 2">
            <a:extLst>
              <a:ext uri="{FF2B5EF4-FFF2-40B4-BE49-F238E27FC236}">
                <a16:creationId xmlns:a16="http://schemas.microsoft.com/office/drawing/2014/main" id="{B9DFC719-C5E1-97C6-C55F-B2DB23844AF1}"/>
              </a:ext>
            </a:extLst>
          </p:cNvPr>
          <p:cNvSpPr txBox="1"/>
          <p:nvPr/>
        </p:nvSpPr>
        <p:spPr>
          <a:xfrm>
            <a:off x="329184" y="1153179"/>
            <a:ext cx="8449056" cy="45243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308	</a:t>
            </a:r>
            <a:r>
              <a:rPr lang="en-GB" altLang="en-US" sz="2000" b="1" dirty="0">
                <a:solidFill>
                  <a:srgbClr val="275E99"/>
                </a:solidFill>
              </a:rPr>
              <a:t>Summer running soles</a:t>
            </a:r>
            <a:r>
              <a:rPr lang="en-GB" altLang="en-US" sz="2000" b="1" dirty="0">
                <a:solidFill>
                  <a:schemeClr val="tx1"/>
                </a:solidFill>
              </a:rPr>
              <a:t> - Continued</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IFI No. 10	white	&gt; 86 Shore D</a:t>
            </a:r>
            <a:endParaRPr lang="en-GB" sz="2400" dirty="0">
              <a:solidFill>
                <a:srgbClr val="00B050"/>
              </a:solidFill>
              <a:sym typeface="Calibri"/>
            </a:endParaRPr>
          </a:p>
          <a:p>
            <a:pPr algn="just">
              <a:tabLst>
                <a:tab pos="1057275" algn="l"/>
              </a:tabLst>
            </a:pPr>
            <a:endParaRPr lang="de-DE" sz="800" dirty="0">
              <a:solidFill>
                <a:srgbClr val="00B050"/>
              </a:solidFill>
            </a:endParaRPr>
          </a:p>
          <a:p>
            <a:pPr algn="just">
              <a:tabLst>
                <a:tab pos="1057275" algn="l"/>
              </a:tabLst>
            </a:pPr>
            <a:r>
              <a:rPr lang="en-GB" altLang="en-US" i="1" dirty="0">
                <a:solidFill>
                  <a:schemeClr val="tx1"/>
                </a:solidFill>
              </a:rPr>
              <a:t>	Note: If a summer running sole is used without the required IFI running 	sole seal, the team has 1 match point deducted</a:t>
            </a:r>
            <a:r>
              <a:rPr lang="en-GB" altLang="en-US" i="1" dirty="0">
                <a:solidFill>
                  <a:srgbClr val="00B050"/>
                </a:solidFill>
              </a:rPr>
              <a:t>.</a:t>
            </a:r>
          </a:p>
          <a:p>
            <a:pPr algn="just">
              <a:tabLst>
                <a:tab pos="1057275" algn="l"/>
              </a:tabLst>
            </a:pPr>
            <a:r>
              <a:rPr lang="en-GB" altLang="en-US" i="1" dirty="0">
                <a:solidFill>
                  <a:srgbClr val="00B050"/>
                </a:solidFill>
              </a:rPr>
              <a:t>	This does not apply to red summer running soles with a negative tread 	pattern up to year code (JKB) “Q”.</a:t>
            </a:r>
          </a:p>
          <a:p>
            <a:pPr algn="just">
              <a:tabLst>
                <a:tab pos="1057275" algn="l"/>
              </a:tabLst>
            </a:pPr>
            <a:endParaRPr lang="de-DE" sz="800" dirty="0"/>
          </a:p>
          <a:p>
            <a:pPr algn="just">
              <a:tabLst>
                <a:tab pos="1057275" algn="l"/>
              </a:tabLst>
            </a:pPr>
            <a:r>
              <a:rPr lang="en-GB" altLang="en-US" dirty="0">
                <a:solidFill>
                  <a:srgbClr val="00B050"/>
                </a:solidFill>
              </a:rPr>
              <a:t>	During a competition, summer running soles may be cleaned only on 	concrete screed using smooth scrapers.</a:t>
            </a:r>
          </a:p>
          <a:p>
            <a:pPr>
              <a:tabLst>
                <a:tab pos="1057275" algn="l"/>
              </a:tabLst>
            </a:pPr>
            <a:endParaRPr lang="de-DE" sz="800" dirty="0">
              <a:solidFill>
                <a:srgbClr val="00B050"/>
              </a:solidFill>
            </a:endParaRPr>
          </a:p>
          <a:p>
            <a:pPr algn="just">
              <a:tabLst>
                <a:tab pos="1057275" algn="l"/>
              </a:tabLst>
            </a:pPr>
            <a:r>
              <a:rPr lang="en-GB" altLang="en-US" dirty="0">
                <a:solidFill>
                  <a:srgbClr val="00B050"/>
                </a:solidFill>
              </a:rPr>
              <a:t>	Cleaning is permitted only between matches and outside the playing 	area.</a:t>
            </a:r>
          </a:p>
          <a:p>
            <a:pPr algn="just">
              <a:tabLst>
                <a:tab pos="1057275" algn="l"/>
              </a:tabLst>
            </a:pPr>
            <a:endParaRPr lang="de-DE" sz="800" i="1" dirty="0">
              <a:solidFill>
                <a:srgbClr val="00B050"/>
              </a:solidFill>
            </a:endParaRPr>
          </a:p>
          <a:p>
            <a:pPr algn="just">
              <a:tabLst>
                <a:tab pos="1057275" algn="l"/>
              </a:tabLst>
            </a:pPr>
            <a:r>
              <a:rPr lang="en-GB" altLang="en-US" dirty="0">
                <a:solidFill>
                  <a:srgbClr val="00B050"/>
                </a:solidFill>
              </a:rPr>
              <a:t>	In the event of non-compliance, rules IER-R 435 i) and 803 b) shall 	apply, i.e. the attempt is invalid, and the team shall have 2 match points 	deducted from the final score!</a:t>
            </a:r>
            <a:endParaRPr lang="en-GB" sz="2000" b="1" dirty="0">
              <a:solidFill>
                <a:srgbClr val="00B050"/>
              </a:solidFill>
            </a:endParaRPr>
          </a:p>
        </p:txBody>
      </p:sp>
    </p:spTree>
    <p:extLst>
      <p:ext uri="{BB962C8B-B14F-4D97-AF65-F5344CB8AC3E}">
        <p14:creationId xmlns:p14="http://schemas.microsoft.com/office/powerpoint/2010/main" val="90724360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5ADBB-8138-93BF-8602-DA3D10AF483A}"/>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EAAD3CBF-3107-24A8-911B-6D8319CC259E}"/>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10</a:t>
            </a:fld>
            <a:endParaRPr dirty="0"/>
          </a:p>
        </p:txBody>
      </p:sp>
      <p:sp>
        <p:nvSpPr>
          <p:cNvPr id="6" name="Abschnitt 1…">
            <a:extLst>
              <a:ext uri="{FF2B5EF4-FFF2-40B4-BE49-F238E27FC236}">
                <a16:creationId xmlns:a16="http://schemas.microsoft.com/office/drawing/2014/main" id="{2624EAD0-9606-9216-E668-8FABEE358B0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3</a:t>
            </a:r>
            <a:br>
              <a:rPr dirty="0"/>
            </a:br>
            <a:r>
              <a:rPr lang="en-GB" altLang="en-US" dirty="0"/>
              <a:t>Playing and sports equipment</a:t>
            </a:r>
            <a:endParaRPr lang="en-GB" noProof="0" dirty="0"/>
          </a:p>
          <a:p>
            <a:pPr defTabSz="713231">
              <a:defRPr sz="2574"/>
            </a:pPr>
            <a:endParaRPr lang="en-GB" noProof="0" dirty="0"/>
          </a:p>
        </p:txBody>
      </p:sp>
      <p:sp>
        <p:nvSpPr>
          <p:cNvPr id="2" name="Textfeld 1">
            <a:extLst>
              <a:ext uri="{FF2B5EF4-FFF2-40B4-BE49-F238E27FC236}">
                <a16:creationId xmlns:a16="http://schemas.microsoft.com/office/drawing/2014/main" id="{D1A33DD9-BB3F-A43A-11EC-CABE455EDDF8}"/>
              </a:ext>
            </a:extLst>
          </p:cNvPr>
          <p:cNvSpPr txBox="1"/>
          <p:nvPr/>
        </p:nvSpPr>
        <p:spPr>
          <a:xfrm>
            <a:off x="329184" y="1155554"/>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309	</a:t>
            </a:r>
            <a:r>
              <a:rPr lang="en-GB" altLang="en-US" sz="2000" b="1" dirty="0">
                <a:solidFill>
                  <a:srgbClr val="275E99"/>
                </a:solidFill>
              </a:rPr>
              <a:t>Winter running soles</a:t>
            </a:r>
            <a:endParaRPr lang="en-GB" dirty="0">
              <a:solidFill>
                <a:srgbClr val="C00000"/>
              </a:solidFill>
            </a:endParaRPr>
          </a:p>
          <a:p>
            <a:pPr algn="just">
              <a:tabLst>
                <a:tab pos="1057275" algn="l"/>
              </a:tabLst>
            </a:pPr>
            <a:r>
              <a:rPr lang="en-GB" altLang="en-US" dirty="0">
                <a:solidFill>
                  <a:schemeClr val="tx1"/>
                </a:solidFill>
              </a:rPr>
              <a:t>	Added:</a:t>
            </a:r>
          </a:p>
          <a:p>
            <a:pPr algn="just">
              <a:tabLst>
                <a:tab pos="1057275" algn="l"/>
              </a:tabLst>
            </a:pPr>
            <a:r>
              <a:rPr lang="en-GB" altLang="en-US" i="1" dirty="0"/>
              <a:t>	Note: Slight deviations in the prescribed flat </a:t>
            </a:r>
            <a:r>
              <a:rPr lang="en-GB" altLang="en-US" i="1" dirty="0">
                <a:solidFill>
                  <a:srgbClr val="00B050"/>
                </a:solidFill>
              </a:rPr>
              <a:t>diameter range &gt; Ø120 mm 	are tolerated for winter running soles. Raised areas within this Ø120 	mm range are tolerated at ≤ 0.05 mm, while depressions are tolerated 	at a maximum of &lt; 0.2 mm.</a:t>
            </a:r>
          </a:p>
          <a:p>
            <a:pPr algn="just">
              <a:tabLst>
                <a:tab pos="1057275" algn="l"/>
              </a:tabLst>
            </a:pPr>
            <a:r>
              <a:rPr lang="en-GB" altLang="en-US" i="1" dirty="0"/>
              <a:t>	Measurable using the feeler gauge in the IFI inspection kit.</a:t>
            </a:r>
            <a:endParaRPr lang="en-GB" sz="2000" dirty="0">
              <a:solidFill>
                <a:srgbClr val="00B050"/>
              </a:solidFill>
            </a:endParaRPr>
          </a:p>
        </p:txBody>
      </p:sp>
      <p:sp>
        <p:nvSpPr>
          <p:cNvPr id="4" name="Textfeld 3">
            <a:extLst>
              <a:ext uri="{FF2B5EF4-FFF2-40B4-BE49-F238E27FC236}">
                <a16:creationId xmlns:a16="http://schemas.microsoft.com/office/drawing/2014/main" id="{3616EB81-54CE-1521-CA40-9D96429AA8FA}"/>
              </a:ext>
            </a:extLst>
          </p:cNvPr>
          <p:cNvSpPr txBox="1"/>
          <p:nvPr/>
        </p:nvSpPr>
        <p:spPr>
          <a:xfrm>
            <a:off x="329184" y="3270866"/>
            <a:ext cx="8449056" cy="1015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311	</a:t>
            </a:r>
            <a:r>
              <a:rPr lang="en-GB" altLang="en-US" sz="2000" b="1" dirty="0">
                <a:solidFill>
                  <a:srgbClr val="275E99"/>
                </a:solidFill>
              </a:rPr>
              <a:t>Weights</a:t>
            </a:r>
          </a:p>
          <a:p>
            <a:pPr algn="just">
              <a:tabLst>
                <a:tab pos="1057275" algn="l"/>
              </a:tabLst>
            </a:pPr>
            <a:r>
              <a:rPr lang="en-GB" altLang="en-US" dirty="0">
                <a:solidFill>
                  <a:schemeClr val="tx1"/>
                </a:solidFill>
              </a:rPr>
              <a:t>	Added:</a:t>
            </a:r>
          </a:p>
          <a:p>
            <a:pPr>
              <a:tabLst>
                <a:tab pos="1057275" algn="l"/>
              </a:tabLst>
            </a:pPr>
            <a:r>
              <a:rPr lang="en-GB" altLang="en-US" sz="2000" dirty="0">
                <a:solidFill>
                  <a:srgbClr val="00B050"/>
                </a:solidFill>
              </a:rPr>
              <a:t>	Light pupils’ stock	2700–3000 g</a:t>
            </a:r>
          </a:p>
        </p:txBody>
      </p:sp>
    </p:spTree>
    <p:extLst>
      <p:ext uri="{BB962C8B-B14F-4D97-AF65-F5344CB8AC3E}">
        <p14:creationId xmlns:p14="http://schemas.microsoft.com/office/powerpoint/2010/main" val="399359370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39265-89FE-675D-B72D-86E498ED0D54}"/>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08A2A6BA-7552-7856-656D-37118C565162}"/>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11</a:t>
            </a:fld>
            <a:endParaRPr dirty="0"/>
          </a:p>
        </p:txBody>
      </p:sp>
      <p:sp>
        <p:nvSpPr>
          <p:cNvPr id="32" name="Text">
            <a:extLst>
              <a:ext uri="{FF2B5EF4-FFF2-40B4-BE49-F238E27FC236}">
                <a16:creationId xmlns:a16="http://schemas.microsoft.com/office/drawing/2014/main" id="{705768F3-75B3-8568-EEAA-51619727FE9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6BAE4EE4-6B96-F902-763A-1973253C4D8E}"/>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3</a:t>
            </a:r>
            <a:br>
              <a:rPr dirty="0"/>
            </a:br>
            <a:r>
              <a:rPr lang="en-GB" altLang="en-US" dirty="0"/>
              <a:t>Playing and sports equipment</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B1A848BB-65EB-7ED6-F30A-66410BBA0AE6}"/>
              </a:ext>
            </a:extLst>
          </p:cNvPr>
          <p:cNvSpPr txBox="1"/>
          <p:nvPr/>
        </p:nvSpPr>
        <p:spPr>
          <a:xfrm>
            <a:off x="329184" y="1153179"/>
            <a:ext cx="8449056" cy="12311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312	</a:t>
            </a:r>
            <a:r>
              <a:rPr lang="en-GB" altLang="en-US" sz="2000" b="1" dirty="0">
                <a:solidFill>
                  <a:srgbClr val="275E99"/>
                </a:solidFill>
              </a:rPr>
              <a:t>Jack</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The event operator decides whether a jack may be used for a purpose 	other than its intended one by placing it at the delivery point.</a:t>
            </a:r>
            <a:endParaRPr lang="en-GB" sz="2000" dirty="0">
              <a:solidFill>
                <a:srgbClr val="00B050"/>
              </a:solidFill>
            </a:endParaRPr>
          </a:p>
        </p:txBody>
      </p:sp>
      <p:sp>
        <p:nvSpPr>
          <p:cNvPr id="2" name="Textfeld 1">
            <a:extLst>
              <a:ext uri="{FF2B5EF4-FFF2-40B4-BE49-F238E27FC236}">
                <a16:creationId xmlns:a16="http://schemas.microsoft.com/office/drawing/2014/main" id="{33EEB48F-F89F-E952-B4B6-C81C52D5E42C}"/>
              </a:ext>
            </a:extLst>
          </p:cNvPr>
          <p:cNvSpPr txBox="1"/>
          <p:nvPr/>
        </p:nvSpPr>
        <p:spPr>
          <a:xfrm>
            <a:off x="329184" y="2439435"/>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313	</a:t>
            </a:r>
            <a:r>
              <a:rPr lang="en-GB" altLang="en-US" sz="2000" b="1" dirty="0">
                <a:solidFill>
                  <a:srgbClr val="275E99"/>
                </a:solidFill>
              </a:rPr>
              <a:t>Inspection kit</a:t>
            </a:r>
            <a:endParaRPr lang="en-GB" dirty="0">
              <a:solidFill>
                <a:srgbClr val="C00000"/>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The stated deviations and tolerances must demonstrably result from 	normal use. If it is apparent that a running sole has been deliberately 	tampered with or machined on a lathe contrary to the standard, for 	example from visible turning grooves or machining marks, the player 	concerned shall be penalised in accordance with IER-R 805 a).</a:t>
            </a:r>
            <a:endParaRPr lang="en-GB" b="1" dirty="0">
              <a:solidFill>
                <a:srgbClr val="00B050"/>
              </a:solidFill>
            </a:endParaRPr>
          </a:p>
        </p:txBody>
      </p:sp>
      <p:sp>
        <p:nvSpPr>
          <p:cNvPr id="4" name="Textfeld 3">
            <a:extLst>
              <a:ext uri="{FF2B5EF4-FFF2-40B4-BE49-F238E27FC236}">
                <a16:creationId xmlns:a16="http://schemas.microsoft.com/office/drawing/2014/main" id="{D0456AA4-A5EB-AC31-00C2-77B64B34E35F}"/>
              </a:ext>
            </a:extLst>
          </p:cNvPr>
          <p:cNvSpPr txBox="1"/>
          <p:nvPr/>
        </p:nvSpPr>
        <p:spPr>
          <a:xfrm>
            <a:off x="329184" y="4545603"/>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314	</a:t>
            </a:r>
            <a:r>
              <a:rPr lang="en-GB" altLang="en-US" sz="2000" b="1" dirty="0">
                <a:solidFill>
                  <a:srgbClr val="275E99"/>
                </a:solidFill>
              </a:rPr>
              <a:t>Measuring</a:t>
            </a:r>
          </a:p>
          <a:p>
            <a:pPr algn="just">
              <a:tabLst>
                <a:tab pos="1057275" algn="l"/>
              </a:tabLst>
            </a:pPr>
            <a:r>
              <a:rPr lang="en-GB" altLang="en-US" dirty="0">
                <a:solidFill>
                  <a:schemeClr val="tx1"/>
                </a:solidFill>
              </a:rPr>
              <a:t>	Added:</a:t>
            </a:r>
          </a:p>
          <a:p>
            <a:pPr>
              <a:tabLst>
                <a:tab pos="1057275" algn="l"/>
              </a:tabLst>
            </a:pPr>
            <a:r>
              <a:rPr lang="en-GB" altLang="en-US" dirty="0"/>
              <a:t>	Suitable measuring devices must be used to measure distance in the 	distance competition and </a:t>
            </a:r>
            <a:r>
              <a:rPr lang="en-GB" altLang="en-US" dirty="0">
                <a:solidFill>
                  <a:srgbClr val="00B050"/>
                </a:solidFill>
              </a:rPr>
              <a:t>to measure time in target and speed 	competitions</a:t>
            </a:r>
            <a:r>
              <a:rPr lang="en-GB" altLang="en-US" dirty="0"/>
              <a:t>.</a:t>
            </a:r>
            <a:endParaRPr lang="en-GB" sz="2000" dirty="0">
              <a:solidFill>
                <a:srgbClr val="00B050"/>
              </a:solidFill>
            </a:endParaRPr>
          </a:p>
        </p:txBody>
      </p:sp>
    </p:spTree>
    <p:extLst>
      <p:ext uri="{BB962C8B-B14F-4D97-AF65-F5344CB8AC3E}">
        <p14:creationId xmlns:p14="http://schemas.microsoft.com/office/powerpoint/2010/main" val="32927005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BE4DE-BF59-EE7F-2BDA-038B4442772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4B01D26B-396A-0D0B-E91B-AFB8FB944B8A}"/>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12</a:t>
            </a:fld>
            <a:endParaRPr dirty="0"/>
          </a:p>
        </p:txBody>
      </p:sp>
      <p:sp>
        <p:nvSpPr>
          <p:cNvPr id="32" name="Text">
            <a:extLst>
              <a:ext uri="{FF2B5EF4-FFF2-40B4-BE49-F238E27FC236}">
                <a16:creationId xmlns:a16="http://schemas.microsoft.com/office/drawing/2014/main" id="{F9C0EAD2-C911-9C35-E9EE-1C51CAC23362}"/>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4D0CAB79-199F-3BB0-4871-200141702CE1}"/>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3</a:t>
            </a:r>
            <a:br>
              <a:rPr dirty="0"/>
            </a:br>
            <a:r>
              <a:rPr lang="en-GB" altLang="en-US" dirty="0"/>
              <a:t>Playing and sports equipment</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3E043DAA-C823-D167-6074-6EB03CAA6EBB}"/>
              </a:ext>
            </a:extLst>
          </p:cNvPr>
          <p:cNvSpPr txBox="1"/>
          <p:nvPr/>
        </p:nvSpPr>
        <p:spPr>
          <a:xfrm>
            <a:off x="329184" y="1153179"/>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320	</a:t>
            </a:r>
            <a:r>
              <a:rPr lang="en-GB" altLang="en-US" sz="2000" b="1" dirty="0">
                <a:solidFill>
                  <a:srgbClr val="275E99"/>
                </a:solidFill>
              </a:rPr>
              <a:t>Running sole stands</a:t>
            </a:r>
            <a:endParaRPr lang="en-GB" dirty="0">
              <a:solidFill>
                <a:schemeClr val="tx1"/>
              </a:solidFill>
            </a:endParaRPr>
          </a:p>
          <a:p>
            <a:pPr algn="just">
              <a:tabLst>
                <a:tab pos="1057275" algn="l"/>
              </a:tabLst>
            </a:pPr>
            <a:r>
              <a:rPr lang="en-GB" altLang="en-US" dirty="0">
                <a:solidFill>
                  <a:schemeClr val="tx1"/>
                </a:solidFill>
              </a:rPr>
              <a:t>	Added and administratively revised:</a:t>
            </a:r>
          </a:p>
          <a:p>
            <a:pPr algn="just">
              <a:tabLst>
                <a:tab pos="1057275" algn="l"/>
              </a:tabLst>
            </a:pPr>
            <a:r>
              <a:rPr lang="en-GB" altLang="en-US" dirty="0">
                <a:solidFill>
                  <a:srgbClr val="C00000"/>
                </a:solidFill>
              </a:rPr>
              <a:t>	Only running sole stands that can accommodate a maximum of eight 	running soles and do not exceed the following maximum dimensions 	may be used.</a:t>
            </a:r>
          </a:p>
          <a:p>
            <a:pPr algn="just">
              <a:tabLst>
                <a:tab pos="1057275" algn="l"/>
              </a:tabLst>
            </a:pPr>
            <a:r>
              <a:rPr lang="en-GB" altLang="en-US" dirty="0">
                <a:solidFill>
                  <a:srgbClr val="C00000"/>
                </a:solidFill>
              </a:rPr>
              <a:t>	Attaching any accessories is prohibited</a:t>
            </a:r>
            <a:r>
              <a:rPr lang="en-GB" altLang="en-US" dirty="0">
                <a:solidFill>
                  <a:srgbClr val="00B050"/>
                </a:solidFill>
              </a:rPr>
              <a:t> and the running sole stand must 	be carried.</a:t>
            </a:r>
            <a:endParaRPr lang="en-GB" b="1" dirty="0">
              <a:solidFill>
                <a:srgbClr val="00B050"/>
              </a:solidFill>
            </a:endParaRPr>
          </a:p>
        </p:txBody>
      </p:sp>
      <p:sp>
        <p:nvSpPr>
          <p:cNvPr id="4" name="Textfeld 3">
            <a:extLst>
              <a:ext uri="{FF2B5EF4-FFF2-40B4-BE49-F238E27FC236}">
                <a16:creationId xmlns:a16="http://schemas.microsoft.com/office/drawing/2014/main" id="{BD61976C-C0A2-D864-4766-4A69640DC062}"/>
              </a:ext>
            </a:extLst>
          </p:cNvPr>
          <p:cNvSpPr txBox="1"/>
          <p:nvPr/>
        </p:nvSpPr>
        <p:spPr>
          <a:xfrm>
            <a:off x="329184" y="3279395"/>
            <a:ext cx="8449056" cy="12311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321	</a:t>
            </a:r>
            <a:r>
              <a:rPr lang="en-GB" altLang="en-US" sz="2000" b="1" dirty="0">
                <a:solidFill>
                  <a:srgbClr val="275E99"/>
                </a:solidFill>
              </a:rPr>
              <a:t>Upper-body clothing</a:t>
            </a:r>
          </a:p>
          <a:p>
            <a:pPr algn="just">
              <a:tabLst>
                <a:tab pos="1057275" algn="l"/>
              </a:tabLst>
            </a:pPr>
            <a:r>
              <a:rPr lang="en-GB" altLang="en-US" dirty="0">
                <a:solidFill>
                  <a:schemeClr val="tx1"/>
                </a:solidFill>
              </a:rPr>
              <a:t>	Added:</a:t>
            </a:r>
          </a:p>
          <a:p>
            <a:pPr>
              <a:tabLst>
                <a:tab pos="1057275" algn="l"/>
              </a:tabLst>
            </a:pPr>
            <a:r>
              <a:rPr lang="en-GB" altLang="en-US" dirty="0"/>
              <a:t>	A team’s players must wear matching upper-body clothing </a:t>
            </a:r>
            <a:r>
              <a:rPr lang="en-GB" altLang="en-US" dirty="0">
                <a:solidFill>
                  <a:srgbClr val="00B050"/>
                </a:solidFill>
              </a:rPr>
              <a:t>(short and 	long sleeves in the same colour are permitted).</a:t>
            </a:r>
            <a:endParaRPr lang="en-GB" sz="2000" dirty="0">
              <a:solidFill>
                <a:srgbClr val="00B050"/>
              </a:solidFill>
            </a:endParaRPr>
          </a:p>
        </p:txBody>
      </p:sp>
    </p:spTree>
    <p:extLst>
      <p:ext uri="{BB962C8B-B14F-4D97-AF65-F5344CB8AC3E}">
        <p14:creationId xmlns:p14="http://schemas.microsoft.com/office/powerpoint/2010/main" val="15963880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C28BE-741A-EE8B-DB0E-94A2ADCED92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A2ADF2E5-1E84-DF5C-F474-98B3D1221B50}"/>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13</a:t>
            </a:fld>
            <a:endParaRPr dirty="0"/>
          </a:p>
        </p:txBody>
      </p:sp>
      <p:sp>
        <p:nvSpPr>
          <p:cNvPr id="32" name="Text">
            <a:extLst>
              <a:ext uri="{FF2B5EF4-FFF2-40B4-BE49-F238E27FC236}">
                <a16:creationId xmlns:a16="http://schemas.microsoft.com/office/drawing/2014/main" id="{6EAF9C4B-41F9-3540-7352-3902DAAC4C2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17FC2729-5CB7-28C0-EDE8-6635B804400D}"/>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4</a:t>
            </a:r>
            <a:br>
              <a:rPr dirty="0"/>
            </a:br>
            <a:r>
              <a:rPr lang="en-GB" altLang="en-US" dirty="0"/>
              <a:t>TEAM PLAY</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BD797B6E-96CE-FDE6-80BC-3468904AE8A5}"/>
              </a:ext>
            </a:extLst>
          </p:cNvPr>
          <p:cNvSpPr txBox="1"/>
          <p:nvPr/>
        </p:nvSpPr>
        <p:spPr>
          <a:xfrm>
            <a:off x="329184" y="1153179"/>
            <a:ext cx="8449056" cy="2123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11113" indent="-11113" algn="just">
              <a:tabLst>
                <a:tab pos="1057275" algn="l"/>
              </a:tabLst>
            </a:pPr>
            <a:r>
              <a:rPr lang="en-GB" altLang="en-US" sz="2000" b="1" dirty="0">
                <a:solidFill>
                  <a:schemeClr val="tx1"/>
                </a:solidFill>
              </a:rPr>
              <a:t>IER 406	</a:t>
            </a:r>
            <a:r>
              <a:rPr lang="en-GB" altLang="en-US" sz="2000" b="1" dirty="0">
                <a:solidFill>
                  <a:srgbClr val="275E99"/>
                </a:solidFill>
              </a:rPr>
              <a:t>Team captain</a:t>
            </a:r>
            <a:endParaRPr lang="en-GB" dirty="0">
              <a:solidFill>
                <a:schemeClr val="tx1"/>
              </a:solidFill>
            </a:endParaRPr>
          </a:p>
          <a:p>
            <a:pPr marL="11113" indent="-11113" algn="just">
              <a:tabLst>
                <a:tab pos="1057275" algn="l"/>
              </a:tabLst>
            </a:pPr>
            <a:r>
              <a:rPr lang="en-GB" altLang="en-US" dirty="0">
                <a:solidFill>
                  <a:schemeClr val="tx1"/>
                </a:solidFill>
              </a:rPr>
              <a:t>		Removed:</a:t>
            </a:r>
          </a:p>
          <a:p>
            <a:pPr marL="11113" indent="-11113" algn="just">
              <a:tabLst>
                <a:tab pos="1057275" algn="l"/>
              </a:tabLst>
            </a:pPr>
            <a:r>
              <a:rPr lang="en-GB" altLang="en-US" dirty="0"/>
              <a:t>		The team captain or deputy captain is entitled to discuss with the 	referee any matters relating to the application of the rules during the 	course of the match.</a:t>
            </a:r>
          </a:p>
          <a:p>
            <a:pPr marL="11113" indent="-11113">
              <a:tabLst>
                <a:tab pos="1057275" algn="l"/>
              </a:tabLst>
            </a:pPr>
            <a:r>
              <a:rPr lang="en-GB" altLang="en-US" sz="2000" dirty="0">
                <a:solidFill>
                  <a:srgbClr val="FF0000"/>
                </a:solidFill>
              </a:rPr>
              <a:t>		</a:t>
            </a:r>
            <a:r>
              <a:rPr lang="en-GB" altLang="en-US" sz="2000" strike="sngStrike" dirty="0">
                <a:solidFill>
                  <a:srgbClr val="FF0000"/>
                </a:solidFill>
              </a:rPr>
              <a:t>The team captain must be on the playing area and visibly wear </a:t>
            </a:r>
            <a:r>
              <a:rPr lang="en-GB" altLang="en-US" sz="2000" dirty="0">
                <a:solidFill>
                  <a:srgbClr val="FF0000"/>
                </a:solidFill>
              </a:rPr>
              <a:t>	</a:t>
            </a:r>
            <a:r>
              <a:rPr lang="en-GB" altLang="en-US" sz="2000" strike="sngStrike" dirty="0">
                <a:solidFill>
                  <a:srgbClr val="FF0000"/>
                </a:solidFill>
              </a:rPr>
              <a:t>the designated identification.</a:t>
            </a:r>
          </a:p>
        </p:txBody>
      </p:sp>
      <p:sp>
        <p:nvSpPr>
          <p:cNvPr id="4" name="Textfeld 3">
            <a:extLst>
              <a:ext uri="{FF2B5EF4-FFF2-40B4-BE49-F238E27FC236}">
                <a16:creationId xmlns:a16="http://schemas.microsoft.com/office/drawing/2014/main" id="{5954415C-61A3-BA81-4740-3EE91F274705}"/>
              </a:ext>
            </a:extLst>
          </p:cNvPr>
          <p:cNvSpPr txBox="1"/>
          <p:nvPr/>
        </p:nvSpPr>
        <p:spPr>
          <a:xfrm>
            <a:off x="329184" y="3329451"/>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407	</a:t>
            </a:r>
            <a:r>
              <a:rPr lang="en-GB" altLang="en-US" sz="2000" b="1" dirty="0">
                <a:solidFill>
                  <a:srgbClr val="275E99"/>
                </a:solidFill>
              </a:rPr>
              <a:t>Substitute</a:t>
            </a:r>
          </a:p>
          <a:p>
            <a:pPr algn="just">
              <a:tabLst>
                <a:tab pos="1057275" algn="l"/>
              </a:tabLst>
            </a:pPr>
            <a:r>
              <a:rPr lang="en-GB" altLang="en-US" dirty="0">
                <a:solidFill>
                  <a:schemeClr val="tx1"/>
                </a:solidFill>
              </a:rPr>
              <a:t>	Added:</a:t>
            </a:r>
          </a:p>
          <a:p>
            <a:pPr algn="just">
              <a:tabLst>
                <a:tab pos="1057275" algn="l"/>
              </a:tabLst>
            </a:pPr>
            <a:r>
              <a:rPr lang="en-GB" altLang="en-US" dirty="0"/>
              <a:t>	A substitute may join the team after any match and for any number of 	matches. Participation requires presentation of a player pass </a:t>
            </a:r>
            <a:r>
              <a:rPr lang="en-GB" altLang="en-US" dirty="0">
                <a:solidFill>
                  <a:srgbClr val="00B050"/>
                </a:solidFill>
              </a:rPr>
              <a:t>and 	notification</a:t>
            </a:r>
            <a:r>
              <a:rPr lang="en-GB" altLang="en-US" dirty="0"/>
              <a:t> to the referee.</a:t>
            </a:r>
            <a:endParaRPr lang="en-GB" sz="2000" dirty="0">
              <a:solidFill>
                <a:srgbClr val="00B050"/>
              </a:solidFill>
            </a:endParaRPr>
          </a:p>
        </p:txBody>
      </p:sp>
    </p:spTree>
    <p:extLst>
      <p:ext uri="{BB962C8B-B14F-4D97-AF65-F5344CB8AC3E}">
        <p14:creationId xmlns:p14="http://schemas.microsoft.com/office/powerpoint/2010/main" val="290745143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E9104-CE6C-38C5-4ADE-2CD20AF3BD02}"/>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6916722-7441-D47D-6DC8-1895315449BA}"/>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14</a:t>
            </a:fld>
            <a:endParaRPr dirty="0"/>
          </a:p>
        </p:txBody>
      </p:sp>
      <p:sp>
        <p:nvSpPr>
          <p:cNvPr id="32" name="Text">
            <a:extLst>
              <a:ext uri="{FF2B5EF4-FFF2-40B4-BE49-F238E27FC236}">
                <a16:creationId xmlns:a16="http://schemas.microsoft.com/office/drawing/2014/main" id="{D6972291-D995-5802-BC5C-21E042F6780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B6C68569-ECDB-8D1A-8C52-ABC476CB25F3}"/>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4</a:t>
            </a:r>
            <a:br>
              <a:rPr dirty="0"/>
            </a:br>
            <a:r>
              <a:rPr lang="en-GB" altLang="en-US" dirty="0"/>
              <a:t>TEAM PLAY</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BA99DFB1-93CE-BAC0-3E50-E4EB00B4D8A7}"/>
              </a:ext>
            </a:extLst>
          </p:cNvPr>
          <p:cNvSpPr txBox="1"/>
          <p:nvPr/>
        </p:nvSpPr>
        <p:spPr>
          <a:xfrm>
            <a:off x="329184" y="1153179"/>
            <a:ext cx="8449056" cy="4832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411	</a:t>
            </a:r>
            <a:r>
              <a:rPr lang="en-GB" altLang="en-US" sz="2000" b="1" dirty="0">
                <a:solidFill>
                  <a:srgbClr val="275E99"/>
                </a:solidFill>
              </a:rPr>
              <a:t>Number of ends</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b="1" dirty="0">
                <a:solidFill>
                  <a:srgbClr val="00B050"/>
                </a:solidFill>
              </a:rPr>
              <a:t>	Number of ends</a:t>
            </a:r>
          </a:p>
          <a:p>
            <a:pPr algn="just">
              <a:tabLst>
                <a:tab pos="1057275" algn="l"/>
              </a:tabLst>
            </a:pPr>
            <a:r>
              <a:rPr lang="en-GB" altLang="en-US" dirty="0">
                <a:solidFill>
                  <a:srgbClr val="00B050"/>
                </a:solidFill>
              </a:rPr>
              <a:t>	This rule specifies the number of ends to be played in official 	Icestocksport competitions.</a:t>
            </a:r>
            <a:endParaRPr lang="en-GB" b="1" dirty="0">
              <a:solidFill>
                <a:srgbClr val="00B050"/>
              </a:solidFill>
            </a:endParaRPr>
          </a:p>
          <a:p>
            <a:pPr algn="just">
              <a:tabLst>
                <a:tab pos="1057275" algn="l"/>
              </a:tabLst>
            </a:pPr>
            <a:r>
              <a:rPr lang="en-GB" altLang="en-US" dirty="0">
                <a:solidFill>
                  <a:srgbClr val="00B050"/>
                </a:solidFill>
              </a:rPr>
              <a:t>	A mixture of the following formats within a single competition is not 	permitted.</a:t>
            </a:r>
            <a:endParaRPr lang="en-GB" b="1" dirty="0">
              <a:solidFill>
                <a:srgbClr val="00B050"/>
              </a:solidFill>
            </a:endParaRPr>
          </a:p>
          <a:p>
            <a:pPr algn="just">
              <a:tabLst>
                <a:tab pos="1057275" algn="l"/>
                <a:tab pos="3062288" algn="l"/>
              </a:tabLst>
            </a:pPr>
            <a:r>
              <a:rPr lang="en-GB" altLang="en-US" b="1" dirty="0">
                <a:solidFill>
                  <a:srgbClr val="00B050"/>
                </a:solidFill>
              </a:rPr>
              <a:t>	Standard format:	(6 ends)</a:t>
            </a:r>
          </a:p>
          <a:p>
            <a:pPr>
              <a:tabLst>
                <a:tab pos="1057275" algn="l"/>
              </a:tabLst>
            </a:pPr>
            <a:r>
              <a:rPr lang="en-GB" altLang="en-US" dirty="0">
                <a:solidFill>
                  <a:srgbClr val="00B050"/>
                </a:solidFill>
              </a:rPr>
              <a:t>	The standard format is to be preferred for all official national 	competitions.</a:t>
            </a:r>
            <a:endParaRPr lang="en-GB" b="1" dirty="0">
              <a:solidFill>
                <a:srgbClr val="00B050"/>
              </a:solidFill>
            </a:endParaRPr>
          </a:p>
          <a:p>
            <a:pPr algn="just">
              <a:tabLst>
                <a:tab pos="1057275" algn="l"/>
                <a:tab pos="3062288" algn="l"/>
              </a:tabLst>
            </a:pPr>
            <a:r>
              <a:rPr lang="en-GB" altLang="en-US" b="1" dirty="0">
                <a:solidFill>
                  <a:srgbClr val="00B050"/>
                </a:solidFill>
              </a:rPr>
              <a:t>	Short format:	(4 ends)</a:t>
            </a:r>
          </a:p>
          <a:p>
            <a:pPr algn="just">
              <a:tabLst>
                <a:tab pos="1057275" algn="l"/>
              </a:tabLst>
            </a:pPr>
            <a:r>
              <a:rPr lang="en-GB" altLang="en-US" dirty="0">
                <a:solidFill>
                  <a:srgbClr val="00B050"/>
                </a:solidFill>
              </a:rPr>
              <a:t>	The short format is permitted only for:</a:t>
            </a:r>
            <a:endParaRPr lang="en-GB" b="1" dirty="0">
              <a:solidFill>
                <a:srgbClr val="00B050"/>
              </a:solidFill>
            </a:endParaRPr>
          </a:p>
          <a:p>
            <a:pPr>
              <a:tabLst>
                <a:tab pos="1057275" algn="l"/>
              </a:tabLst>
            </a:pPr>
            <a:r>
              <a:rPr lang="en-GB" altLang="en-US" dirty="0">
                <a:solidFill>
                  <a:srgbClr val="00B050"/>
                </a:solidFill>
              </a:rPr>
              <a:t>	youth competitions, recreational events, exhibition competitions, and 	competitions with a high number of games or limited time resources.</a:t>
            </a:r>
            <a:endParaRPr lang="en-GB" b="1" dirty="0">
              <a:solidFill>
                <a:srgbClr val="00B050"/>
              </a:solidFill>
            </a:endParaRPr>
          </a:p>
          <a:p>
            <a:pPr algn="just">
              <a:tabLst>
                <a:tab pos="1057275" algn="l"/>
                <a:tab pos="3062288" algn="l"/>
              </a:tabLst>
            </a:pPr>
            <a:r>
              <a:rPr lang="en-GB" altLang="en-US" b="1" dirty="0">
                <a:solidFill>
                  <a:srgbClr val="00B050"/>
                </a:solidFill>
              </a:rPr>
              <a:t>	Long format:	(8, 10 or 12 ends)</a:t>
            </a:r>
          </a:p>
          <a:p>
            <a:pPr algn="just">
              <a:tabLst>
                <a:tab pos="1057275" algn="l"/>
              </a:tabLst>
            </a:pPr>
            <a:r>
              <a:rPr lang="en-GB" altLang="en-US" dirty="0">
                <a:solidFill>
                  <a:srgbClr val="00B050"/>
                </a:solidFill>
              </a:rPr>
              <a:t>	The long format is permitted exclusively for competitions and title 	matches at the highest sporting level.</a:t>
            </a:r>
            <a:endParaRPr lang="en-GB" b="1" dirty="0">
              <a:solidFill>
                <a:srgbClr val="00B050"/>
              </a:solidFill>
            </a:endParaRPr>
          </a:p>
        </p:txBody>
      </p:sp>
    </p:spTree>
    <p:extLst>
      <p:ext uri="{BB962C8B-B14F-4D97-AF65-F5344CB8AC3E}">
        <p14:creationId xmlns:p14="http://schemas.microsoft.com/office/powerpoint/2010/main" val="324728949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A34CE-60E3-9969-7058-92852EF2E27C}"/>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27C7A25-74EE-F346-AF30-2EB2683A4D02}"/>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15</a:t>
            </a:fld>
            <a:endParaRPr dirty="0"/>
          </a:p>
        </p:txBody>
      </p:sp>
      <p:sp>
        <p:nvSpPr>
          <p:cNvPr id="32" name="Text">
            <a:extLst>
              <a:ext uri="{FF2B5EF4-FFF2-40B4-BE49-F238E27FC236}">
                <a16:creationId xmlns:a16="http://schemas.microsoft.com/office/drawing/2014/main" id="{FCA80077-F2AF-6A52-4A8C-B7AC822EB99D}"/>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1FA1EEBE-4966-2629-9C06-AD8CB074708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4</a:t>
            </a:r>
            <a:br>
              <a:rPr dirty="0"/>
            </a:br>
            <a:r>
              <a:rPr lang="en-GB" altLang="en-US" dirty="0"/>
              <a:t>TEAM PLAY</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8E8AD10C-5056-E063-4BEB-356C9671342B}"/>
              </a:ext>
            </a:extLst>
          </p:cNvPr>
          <p:cNvSpPr txBox="1"/>
          <p:nvPr/>
        </p:nvSpPr>
        <p:spPr>
          <a:xfrm>
            <a:off x="329184" y="1154828"/>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411	</a:t>
            </a:r>
            <a:r>
              <a:rPr lang="en-GB" altLang="en-US" sz="2000" b="1" dirty="0">
                <a:solidFill>
                  <a:srgbClr val="275E99"/>
                </a:solidFill>
              </a:rPr>
              <a:t>Number of ends</a:t>
            </a:r>
            <a:r>
              <a:rPr lang="en-GB" altLang="en-US" sz="2000" b="1" dirty="0">
                <a:solidFill>
                  <a:schemeClr val="tx1"/>
                </a:solidFill>
              </a:rPr>
              <a:t> - Continued</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The format must be selected and made binding before the competition 	begins. No changes are permitted after the start. Any departure from 	the selected format breaches the competition guidelines.</a:t>
            </a:r>
            <a:endParaRPr lang="en-GB" b="1" dirty="0">
              <a:solidFill>
                <a:srgbClr val="00B050"/>
              </a:solidFill>
            </a:endParaRPr>
          </a:p>
        </p:txBody>
      </p:sp>
      <p:sp>
        <p:nvSpPr>
          <p:cNvPr id="2" name="Textfeld 1">
            <a:extLst>
              <a:ext uri="{FF2B5EF4-FFF2-40B4-BE49-F238E27FC236}">
                <a16:creationId xmlns:a16="http://schemas.microsoft.com/office/drawing/2014/main" id="{882D41D9-EF07-9655-1E81-4E7E4354CFFD}"/>
              </a:ext>
            </a:extLst>
          </p:cNvPr>
          <p:cNvSpPr txBox="1"/>
          <p:nvPr/>
        </p:nvSpPr>
        <p:spPr>
          <a:xfrm>
            <a:off x="329184" y="3000267"/>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422	</a:t>
            </a:r>
            <a:r>
              <a:rPr lang="en-GB" altLang="en-US" sz="2000" b="1" dirty="0">
                <a:solidFill>
                  <a:srgbClr val="275E99"/>
                </a:solidFill>
              </a:rPr>
              <a:t>Order of attempts</a:t>
            </a:r>
            <a:endParaRPr lang="en-GB" dirty="0">
              <a:solidFill>
                <a:schemeClr val="tx1"/>
              </a:solidFill>
            </a:endParaRPr>
          </a:p>
          <a:p>
            <a:pPr algn="just">
              <a:tabLst>
                <a:tab pos="1057275" algn="l"/>
              </a:tabLst>
            </a:pPr>
            <a:r>
              <a:rPr lang="en-GB" altLang="en-US" dirty="0">
                <a:solidFill>
                  <a:schemeClr val="tx1"/>
                </a:solidFill>
              </a:rPr>
              <a:t>	Added: </a:t>
            </a:r>
            <a:r>
              <a:rPr lang="en-GB" altLang="en-US" sz="1100" dirty="0">
                <a:solidFill>
                  <a:srgbClr val="C00000"/>
                </a:solidFill>
              </a:rPr>
              <a:t>(alignment with IER 411)</a:t>
            </a:r>
            <a:endParaRPr lang="en-GB" sz="3200" dirty="0">
              <a:solidFill>
                <a:schemeClr val="tx1"/>
              </a:solidFill>
            </a:endParaRPr>
          </a:p>
          <a:p>
            <a:pPr algn="just">
              <a:tabLst>
                <a:tab pos="1057275" algn="l"/>
              </a:tabLst>
            </a:pPr>
            <a:r>
              <a:rPr lang="en-GB" altLang="en-US" dirty="0"/>
              <a:t>	The team designated in the match schedule that opened the 1st end 	</a:t>
            </a:r>
            <a:r>
              <a:rPr lang="en-GB" altLang="en-US" dirty="0">
                <a:solidFill>
                  <a:srgbClr val="00B050"/>
                </a:solidFill>
              </a:rPr>
              <a:t>also opens all subsequent odd-numbered ends. The other team opens 	the 2nd end and all subsequent even-numbered ends.</a:t>
            </a:r>
            <a:endParaRPr lang="en-GB" b="1" dirty="0">
              <a:solidFill>
                <a:srgbClr val="00B050"/>
              </a:solidFill>
            </a:endParaRPr>
          </a:p>
        </p:txBody>
      </p:sp>
    </p:spTree>
    <p:extLst>
      <p:ext uri="{BB962C8B-B14F-4D97-AF65-F5344CB8AC3E}">
        <p14:creationId xmlns:p14="http://schemas.microsoft.com/office/powerpoint/2010/main" val="402861351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F4428-C1AE-6B15-D73C-E0F209F4FC6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16954968-C14F-C50F-82B5-734DAC966912}"/>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16</a:t>
            </a:fld>
            <a:endParaRPr dirty="0"/>
          </a:p>
        </p:txBody>
      </p:sp>
      <p:sp>
        <p:nvSpPr>
          <p:cNvPr id="32" name="Text">
            <a:extLst>
              <a:ext uri="{FF2B5EF4-FFF2-40B4-BE49-F238E27FC236}">
                <a16:creationId xmlns:a16="http://schemas.microsoft.com/office/drawing/2014/main" id="{A7798C96-41F3-903D-36D5-F979E540972D}"/>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7DDB780F-E3D1-EC92-5EDE-9DA5DD017E6A}"/>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4</a:t>
            </a:r>
            <a:br>
              <a:rPr dirty="0"/>
            </a:br>
            <a:r>
              <a:rPr lang="en-GB" altLang="en-US" dirty="0"/>
              <a:t>TEAM PLAY</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20C13664-AF3D-4B0F-CABF-A190DFB0C3E9}"/>
              </a:ext>
            </a:extLst>
          </p:cNvPr>
          <p:cNvSpPr txBox="1"/>
          <p:nvPr/>
        </p:nvSpPr>
        <p:spPr>
          <a:xfrm>
            <a:off x="329184" y="1154889"/>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11113" indent="-11113" algn="just">
              <a:tabLst>
                <a:tab pos="1057275" algn="l"/>
              </a:tabLst>
            </a:pPr>
            <a:r>
              <a:rPr lang="en-GB" altLang="en-US" sz="2000" b="1" dirty="0">
                <a:solidFill>
                  <a:schemeClr val="tx1"/>
                </a:solidFill>
              </a:rPr>
              <a:t>IER 430	</a:t>
            </a:r>
            <a:r>
              <a:rPr lang="en-GB" altLang="en-US" sz="2000" b="1" dirty="0">
                <a:solidFill>
                  <a:srgbClr val="275E99"/>
                </a:solidFill>
              </a:rPr>
              <a:t>Changes in position of stocks and the jack</a:t>
            </a:r>
            <a:endParaRPr lang="en-GB" dirty="0">
              <a:solidFill>
                <a:schemeClr val="tx1"/>
              </a:solidFill>
            </a:endParaRPr>
          </a:p>
          <a:p>
            <a:pPr marL="11113" indent="-11113" algn="just">
              <a:tabLst>
                <a:tab pos="1057275" algn="l"/>
              </a:tabLst>
            </a:pPr>
            <a:r>
              <a:rPr lang="en-GB" altLang="en-US" dirty="0">
                <a:solidFill>
                  <a:schemeClr val="tx1"/>
                </a:solidFill>
              </a:rPr>
              <a:t>		Added:</a:t>
            </a:r>
          </a:p>
          <a:p>
            <a:pPr marL="11113" indent="-11113" algn="just">
              <a:tabLst>
                <a:tab pos="1057275" algn="l"/>
              </a:tabLst>
            </a:pPr>
            <a:r>
              <a:rPr lang="en-GB" altLang="en-US" dirty="0"/>
              <a:t>		If, during measurement, a team captain changes the position or 	orientation of a stock or the jack, the stocks already determined to count 	shall be scored. The captain who caused the change loses all further 	measurement comparisons. The stock or jack shall be returned to its 	original position.</a:t>
            </a:r>
          </a:p>
          <a:p>
            <a:pPr marL="11113" indent="-11113" algn="just">
              <a:tabLst>
                <a:tab pos="1057275" algn="l"/>
              </a:tabLst>
            </a:pPr>
            <a:r>
              <a:rPr lang="en-GB" altLang="en-US" dirty="0">
                <a:solidFill>
                  <a:srgbClr val="00B050"/>
                </a:solidFill>
              </a:rPr>
              <a:t>		Lifting a stock constitutes a change in position.</a:t>
            </a:r>
            <a:endParaRPr lang="en-GB" b="1" dirty="0">
              <a:solidFill>
                <a:srgbClr val="00B050"/>
              </a:solidFill>
            </a:endParaRPr>
          </a:p>
        </p:txBody>
      </p:sp>
      <p:sp>
        <p:nvSpPr>
          <p:cNvPr id="2" name="Textfeld 1">
            <a:extLst>
              <a:ext uri="{FF2B5EF4-FFF2-40B4-BE49-F238E27FC236}">
                <a16:creationId xmlns:a16="http://schemas.microsoft.com/office/drawing/2014/main" id="{C250ABFC-FD3D-0282-D678-2BD5C9DAE9FE}"/>
              </a:ext>
            </a:extLst>
          </p:cNvPr>
          <p:cNvSpPr txBox="1"/>
          <p:nvPr/>
        </p:nvSpPr>
        <p:spPr>
          <a:xfrm>
            <a:off x="347472" y="3567132"/>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431	</a:t>
            </a:r>
            <a:r>
              <a:rPr lang="en-GB" altLang="en-US" b="1" dirty="0">
                <a:solidFill>
                  <a:srgbClr val="275E99"/>
                </a:solidFill>
              </a:rPr>
              <a:t>Changes in position of stocks and the jack</a:t>
            </a:r>
            <a:endParaRPr lang="en-GB" dirty="0">
              <a:solidFill>
                <a:schemeClr val="tx1"/>
              </a:solidFill>
            </a:endParaRPr>
          </a:p>
          <a:p>
            <a:pPr algn="just">
              <a:tabLst>
                <a:tab pos="1057275" algn="l"/>
              </a:tabLst>
            </a:pPr>
            <a:r>
              <a:rPr lang="en-GB" altLang="en-US" dirty="0">
                <a:solidFill>
                  <a:schemeClr val="tx1"/>
                </a:solidFill>
              </a:rPr>
              <a:t>	Added:</a:t>
            </a:r>
            <a:endParaRPr lang="en-GB" b="1" dirty="0">
              <a:solidFill>
                <a:srgbClr val="C00000"/>
              </a:solidFill>
            </a:endParaRPr>
          </a:p>
          <a:p>
            <a:pPr algn="just">
              <a:tabLst>
                <a:tab pos="1057275" algn="l"/>
              </a:tabLst>
            </a:pPr>
            <a:r>
              <a:rPr lang="en-GB" altLang="en-US" i="1" dirty="0"/>
              <a:t>	Note: If an attempt clearly misses the target, it does not need to be 	repeated.</a:t>
            </a:r>
            <a:endParaRPr lang="en-GB" b="1" dirty="0"/>
          </a:p>
          <a:p>
            <a:pPr algn="just">
              <a:tabLst>
                <a:tab pos="1057275" algn="l"/>
              </a:tabLst>
            </a:pPr>
            <a:r>
              <a:rPr lang="en-GB" altLang="en-US" i="1" dirty="0"/>
              <a:t>	All attempts to be repeated must be carried out with the stock previously 	used (same stock body, same running sole, same handle).</a:t>
            </a:r>
            <a:endParaRPr lang="en-GB" b="1" dirty="0"/>
          </a:p>
          <a:p>
            <a:pPr algn="just">
              <a:tabLst>
                <a:tab pos="1057275" algn="l"/>
              </a:tabLst>
            </a:pPr>
            <a:r>
              <a:rPr lang="en-GB" altLang="en-US" i="1" dirty="0">
                <a:solidFill>
                  <a:srgbClr val="00B050"/>
                </a:solidFill>
              </a:rPr>
              <a:t>	If the original configuration (positions of the stocks and the jack) cannot 	be restored, the end must be replayed.</a:t>
            </a:r>
            <a:endParaRPr lang="en-GB" b="1" dirty="0">
              <a:solidFill>
                <a:srgbClr val="00B050"/>
              </a:solidFill>
            </a:endParaRPr>
          </a:p>
        </p:txBody>
      </p:sp>
    </p:spTree>
    <p:extLst>
      <p:ext uri="{BB962C8B-B14F-4D97-AF65-F5344CB8AC3E}">
        <p14:creationId xmlns:p14="http://schemas.microsoft.com/office/powerpoint/2010/main" val="61238357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36A85-DD70-9BFB-EB31-428F11584148}"/>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4E25264-553C-CE4E-1C39-A87A55FCA703}"/>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17</a:t>
            </a:fld>
            <a:endParaRPr dirty="0"/>
          </a:p>
        </p:txBody>
      </p:sp>
      <p:sp>
        <p:nvSpPr>
          <p:cNvPr id="32" name="Text">
            <a:extLst>
              <a:ext uri="{FF2B5EF4-FFF2-40B4-BE49-F238E27FC236}">
                <a16:creationId xmlns:a16="http://schemas.microsoft.com/office/drawing/2014/main" id="{FE29D338-2BA7-64B6-C8A7-18160DB43AEC}"/>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02066106-0DC1-85A9-7282-CE062591FA99}"/>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4</a:t>
            </a:r>
            <a:br>
              <a:rPr dirty="0"/>
            </a:br>
            <a:r>
              <a:rPr lang="en-GB" altLang="en-US" dirty="0"/>
              <a:t>TEAM PLAY</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939C48B4-8120-608C-F013-BB0BE1B40ED5}"/>
              </a:ext>
            </a:extLst>
          </p:cNvPr>
          <p:cNvSpPr txBox="1"/>
          <p:nvPr/>
        </p:nvSpPr>
        <p:spPr>
          <a:xfrm>
            <a:off x="329184" y="1154889"/>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11113" indent="-11113" algn="just">
              <a:tabLst>
                <a:tab pos="1057275" algn="l"/>
              </a:tabLst>
            </a:pPr>
            <a:r>
              <a:rPr lang="en-GB" altLang="en-US" sz="2000" b="1" dirty="0">
                <a:solidFill>
                  <a:schemeClr val="tx1"/>
                </a:solidFill>
              </a:rPr>
              <a:t>IER 443	</a:t>
            </a:r>
            <a:r>
              <a:rPr lang="en-GB" altLang="en-US" sz="2000" b="1" dirty="0">
                <a:solidFill>
                  <a:srgbClr val="275E99"/>
                </a:solidFill>
              </a:rPr>
              <a:t>Player conduct</a:t>
            </a:r>
            <a:endParaRPr lang="en-GB" dirty="0">
              <a:solidFill>
                <a:schemeClr val="tx1"/>
              </a:solidFill>
            </a:endParaRPr>
          </a:p>
          <a:p>
            <a:pPr marL="11113" indent="-11113" algn="just">
              <a:tabLst>
                <a:tab pos="1057275" algn="l"/>
              </a:tabLst>
            </a:pPr>
            <a:r>
              <a:rPr lang="en-GB" altLang="en-US" dirty="0">
                <a:solidFill>
                  <a:schemeClr val="tx1"/>
                </a:solidFill>
              </a:rPr>
              <a:t>		Added:</a:t>
            </a:r>
          </a:p>
          <a:p>
            <a:pPr marL="11113" indent="-11113" algn="just">
              <a:tabLst>
                <a:tab pos="1057275" algn="l"/>
              </a:tabLst>
            </a:pPr>
            <a:r>
              <a:rPr lang="en-GB" altLang="en-US" dirty="0"/>
              <a:t>		Players and equipment must remain behind the delivery area on the 	side of the lane nearer the lane used in the preceding match. </a:t>
            </a:r>
            <a:r>
              <a:rPr lang="en-GB" altLang="en-US" b="1" dirty="0">
                <a:solidFill>
                  <a:srgbClr val="00B050"/>
                </a:solidFill>
              </a:rPr>
              <a:t>Only</a:t>
            </a:r>
            <a:r>
              <a:rPr lang="en-GB" altLang="en-US" dirty="0"/>
              <a:t> if 	space behind the delivery area is insufficient may players stand 	between the delivery areas, no further forward than the front boundary 	line. They may proceed to the target area only after the end is complete.</a:t>
            </a:r>
            <a:endParaRPr lang="en-GB" b="1" dirty="0">
              <a:solidFill>
                <a:srgbClr val="00B050"/>
              </a:solidFill>
            </a:endParaRPr>
          </a:p>
        </p:txBody>
      </p:sp>
      <p:sp>
        <p:nvSpPr>
          <p:cNvPr id="2" name="Textfeld 1">
            <a:extLst>
              <a:ext uri="{FF2B5EF4-FFF2-40B4-BE49-F238E27FC236}">
                <a16:creationId xmlns:a16="http://schemas.microsoft.com/office/drawing/2014/main" id="{5FB5EC88-A152-E7E0-E6D6-8AA74320B2C5}"/>
              </a:ext>
            </a:extLst>
          </p:cNvPr>
          <p:cNvSpPr txBox="1"/>
          <p:nvPr/>
        </p:nvSpPr>
        <p:spPr>
          <a:xfrm>
            <a:off x="347472" y="3547676"/>
            <a:ext cx="8449056" cy="26160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445	</a:t>
            </a:r>
            <a:r>
              <a:rPr lang="en-GB" altLang="en-US" b="1" dirty="0">
                <a:solidFill>
                  <a:srgbClr val="275E99"/>
                </a:solidFill>
              </a:rPr>
              <a:t>Player conduct</a:t>
            </a:r>
            <a:endParaRPr lang="en-GB" dirty="0">
              <a:solidFill>
                <a:schemeClr val="tx1"/>
              </a:solidFill>
            </a:endParaRPr>
          </a:p>
          <a:p>
            <a:pPr algn="just">
              <a:tabLst>
                <a:tab pos="1057275" algn="l"/>
              </a:tabLst>
            </a:pPr>
            <a:r>
              <a:rPr lang="en-GB" altLang="en-US" dirty="0">
                <a:solidFill>
                  <a:schemeClr val="tx1"/>
                </a:solidFill>
              </a:rPr>
              <a:t>	Added and removed:</a:t>
            </a:r>
            <a:endParaRPr lang="en-GB" b="1" dirty="0">
              <a:solidFill>
                <a:srgbClr val="C00000"/>
              </a:solidFill>
            </a:endParaRPr>
          </a:p>
          <a:p>
            <a:pPr>
              <a:tabLst>
                <a:tab pos="1057275" algn="l"/>
              </a:tabLst>
            </a:pPr>
            <a:r>
              <a:rPr lang="en-GB" altLang="en-US" i="1" dirty="0">
                <a:solidFill>
                  <a:srgbClr val="FF0000"/>
                </a:solidFill>
              </a:rPr>
              <a:t>	</a:t>
            </a:r>
            <a:r>
              <a:rPr lang="en-GB" altLang="en-US" i="1" strike="sngStrike" dirty="0">
                <a:solidFill>
                  <a:srgbClr val="FF0000"/>
                </a:solidFill>
              </a:rPr>
              <a:t>Note: Recommended match duration: 25 to 30 minutes. Suitable timing </a:t>
            </a:r>
            <a:r>
              <a:rPr lang="en-GB" altLang="en-US" i="1" dirty="0">
                <a:solidFill>
                  <a:srgbClr val="FF0000"/>
                </a:solidFill>
              </a:rPr>
              <a:t>	</a:t>
            </a:r>
            <a:r>
              <a:rPr lang="en-GB" altLang="en-US" i="1" strike="sngStrike" dirty="0">
                <a:solidFill>
                  <a:srgbClr val="FF0000"/>
                </a:solidFill>
              </a:rPr>
              <a:t>systems for each team must be used when instructed by the </a:t>
            </a:r>
            <a:r>
              <a:rPr lang="en-GB" altLang="en-US" i="1" dirty="0">
                <a:solidFill>
                  <a:srgbClr val="FF0000"/>
                </a:solidFill>
              </a:rPr>
              <a:t>	</a:t>
            </a:r>
            <a:r>
              <a:rPr lang="en-GB" altLang="en-US" i="1" strike="sngStrike" dirty="0">
                <a:solidFill>
                  <a:srgbClr val="FF0000"/>
                </a:solidFill>
              </a:rPr>
              <a:t>competition director</a:t>
            </a:r>
            <a:r>
              <a:rPr lang="en-GB" altLang="en-US" i="1" dirty="0">
                <a:solidFill>
                  <a:srgbClr val="FF0000"/>
                </a:solidFill>
              </a:rPr>
              <a:t>.</a:t>
            </a:r>
            <a:endParaRPr lang="en-GB" b="1" dirty="0">
              <a:solidFill>
                <a:srgbClr val="FF0000"/>
              </a:solidFill>
            </a:endParaRPr>
          </a:p>
          <a:p>
            <a:pPr algn="just">
              <a:tabLst>
                <a:tab pos="1057275" algn="l"/>
              </a:tabLst>
            </a:pPr>
            <a:r>
              <a:rPr lang="en-GB" altLang="en-US" i="1" dirty="0">
                <a:solidFill>
                  <a:srgbClr val="00B050"/>
                </a:solidFill>
              </a:rPr>
              <a:t>	Note: The recommended match duration is 25 to 30 minutes. A 	maximum of 15 minutes per team is available only if suitable timing 	equipment is present or provided for each lane. Such equipment is 	provided on the instructions of the competition committee.</a:t>
            </a:r>
            <a:endParaRPr lang="en-GB" b="1" dirty="0">
              <a:solidFill>
                <a:srgbClr val="00B050"/>
              </a:solidFill>
            </a:endParaRPr>
          </a:p>
        </p:txBody>
      </p:sp>
    </p:spTree>
    <p:extLst>
      <p:ext uri="{BB962C8B-B14F-4D97-AF65-F5344CB8AC3E}">
        <p14:creationId xmlns:p14="http://schemas.microsoft.com/office/powerpoint/2010/main" val="189252991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943DD-F2EE-9951-4509-FA1E496189CB}"/>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F27D562B-351A-6BD8-9E46-ADF0FD54AF31}"/>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18</a:t>
            </a:fld>
            <a:endParaRPr dirty="0"/>
          </a:p>
        </p:txBody>
      </p:sp>
      <p:sp>
        <p:nvSpPr>
          <p:cNvPr id="32" name="Text">
            <a:extLst>
              <a:ext uri="{FF2B5EF4-FFF2-40B4-BE49-F238E27FC236}">
                <a16:creationId xmlns:a16="http://schemas.microsoft.com/office/drawing/2014/main" id="{BECBFCAD-2986-2B5D-9E53-12C2D34758F4}"/>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646FF595-37BE-5B95-4D78-567658C4FCD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4</a:t>
            </a:r>
            <a:br>
              <a:rPr dirty="0"/>
            </a:br>
            <a:r>
              <a:rPr lang="en-GB" altLang="en-US" dirty="0"/>
              <a:t>TEAM PLAY</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6833E539-3C8D-F3A2-0024-86BDD2ED46DE}"/>
              </a:ext>
            </a:extLst>
          </p:cNvPr>
          <p:cNvSpPr txBox="1"/>
          <p:nvPr/>
        </p:nvSpPr>
        <p:spPr>
          <a:xfrm>
            <a:off x="329184" y="1154889"/>
            <a:ext cx="8449056" cy="12311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11113" indent="-11113" algn="just">
              <a:tabLst>
                <a:tab pos="1057275" algn="l"/>
              </a:tabLst>
            </a:pPr>
            <a:r>
              <a:rPr lang="en-GB" altLang="en-US" sz="2000" b="1" dirty="0">
                <a:solidFill>
                  <a:schemeClr val="tx1"/>
                </a:solidFill>
              </a:rPr>
              <a:t>IER 446	</a:t>
            </a:r>
            <a:r>
              <a:rPr lang="en-GB" altLang="en-US" sz="2000" b="1" dirty="0">
                <a:solidFill>
                  <a:srgbClr val="275E99"/>
                </a:solidFill>
              </a:rPr>
              <a:t>Player conduct - Communication devices</a:t>
            </a:r>
            <a:endParaRPr lang="en-GB" dirty="0">
              <a:solidFill>
                <a:schemeClr val="tx1"/>
              </a:solidFill>
            </a:endParaRPr>
          </a:p>
          <a:p>
            <a:pPr marL="11113" indent="-11113" algn="just">
              <a:tabLst>
                <a:tab pos="1057275" algn="l"/>
              </a:tabLst>
            </a:pPr>
            <a:r>
              <a:rPr lang="en-GB" altLang="en-US" dirty="0">
                <a:solidFill>
                  <a:schemeClr val="tx1"/>
                </a:solidFill>
              </a:rPr>
              <a:t>		Added:</a:t>
            </a:r>
          </a:p>
          <a:p>
            <a:pPr marL="11113" indent="-11113" algn="just">
              <a:tabLst>
                <a:tab pos="1057275" algn="l"/>
              </a:tabLst>
            </a:pPr>
            <a:r>
              <a:rPr lang="en-GB" altLang="en-US" dirty="0">
                <a:solidFill>
                  <a:srgbClr val="00B050"/>
                </a:solidFill>
              </a:rPr>
              <a:t>		The use of electronic communication devices is prohibited on the 	playing area. Exception: medical monitoring apps (e.g. for diabetics).</a:t>
            </a:r>
            <a:endParaRPr lang="en-GB" b="1" dirty="0">
              <a:solidFill>
                <a:srgbClr val="00B050"/>
              </a:solidFill>
            </a:endParaRPr>
          </a:p>
        </p:txBody>
      </p:sp>
      <p:sp>
        <p:nvSpPr>
          <p:cNvPr id="2" name="Textfeld 1">
            <a:extLst>
              <a:ext uri="{FF2B5EF4-FFF2-40B4-BE49-F238E27FC236}">
                <a16:creationId xmlns:a16="http://schemas.microsoft.com/office/drawing/2014/main" id="{B0561130-FEA7-A990-222F-9C47B1537EA8}"/>
              </a:ext>
            </a:extLst>
          </p:cNvPr>
          <p:cNvSpPr txBox="1"/>
          <p:nvPr/>
        </p:nvSpPr>
        <p:spPr>
          <a:xfrm>
            <a:off x="347472" y="2720821"/>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447	</a:t>
            </a:r>
            <a:r>
              <a:rPr lang="en-GB" altLang="en-US" sz="2000" b="1" dirty="0">
                <a:solidFill>
                  <a:srgbClr val="275E99"/>
                </a:solidFill>
              </a:rPr>
              <a:t>Player conduct - Smoking</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Smoking is prohibited on the playing field. This rule also applies 	explicitly to e-cigarettes. Any breach of this rule will result in the match 	being declared a loss for the team concerned.</a:t>
            </a:r>
            <a:endParaRPr lang="en-GB" b="1" dirty="0">
              <a:solidFill>
                <a:srgbClr val="00B050"/>
              </a:solidFill>
            </a:endParaRPr>
          </a:p>
        </p:txBody>
      </p:sp>
    </p:spTree>
    <p:extLst>
      <p:ext uri="{BB962C8B-B14F-4D97-AF65-F5344CB8AC3E}">
        <p14:creationId xmlns:p14="http://schemas.microsoft.com/office/powerpoint/2010/main" val="245732704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1104E-A575-F7DF-42A0-B1CB67ABD26A}"/>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768FE346-D139-53B9-62E8-8F03540DF74A}"/>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19</a:t>
            </a:fld>
            <a:endParaRPr dirty="0"/>
          </a:p>
        </p:txBody>
      </p:sp>
      <p:sp>
        <p:nvSpPr>
          <p:cNvPr id="32" name="Text">
            <a:extLst>
              <a:ext uri="{FF2B5EF4-FFF2-40B4-BE49-F238E27FC236}">
                <a16:creationId xmlns:a16="http://schemas.microsoft.com/office/drawing/2014/main" id="{09D2BD1D-821A-EC88-E7D5-045102C37EA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BE229BF1-8C39-B5DA-E1BE-5DAB46FB8767}"/>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5</a:t>
            </a:r>
            <a:br>
              <a:rPr dirty="0"/>
            </a:br>
            <a:r>
              <a:rPr lang="en-GB" altLang="en-US" dirty="0"/>
              <a:t>TARGET COMPETITION</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66893A1D-E3B5-E3FE-93DA-F0A7B7FC99AA}"/>
              </a:ext>
            </a:extLst>
          </p:cNvPr>
          <p:cNvSpPr txBox="1"/>
          <p:nvPr/>
        </p:nvSpPr>
        <p:spPr>
          <a:xfrm>
            <a:off x="329184" y="1154889"/>
            <a:ext cx="8449056" cy="26160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501	</a:t>
            </a:r>
            <a:r>
              <a:rPr lang="en-GB" altLang="en-US" sz="2000" b="1" dirty="0">
                <a:solidFill>
                  <a:srgbClr val="275E99"/>
                </a:solidFill>
              </a:rPr>
              <a:t>Target competition formats</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t>	The target competition is a competition between individual players for 	the highest score.</a:t>
            </a:r>
            <a:endParaRPr lang="en-GB" b="1" dirty="0"/>
          </a:p>
          <a:p>
            <a:pPr algn="just">
              <a:tabLst>
                <a:tab pos="1057275" algn="l"/>
              </a:tabLst>
            </a:pPr>
            <a:r>
              <a:rPr lang="en-GB" altLang="en-US" dirty="0">
                <a:solidFill>
                  <a:srgbClr val="00B050"/>
                </a:solidFill>
              </a:rPr>
              <a:t>	There are 4 target competition formats:</a:t>
            </a:r>
            <a:endParaRPr lang="en-GB" b="1" dirty="0">
              <a:solidFill>
                <a:srgbClr val="00B050"/>
              </a:solidFill>
            </a:endParaRPr>
          </a:p>
          <a:p>
            <a:pPr algn="just">
              <a:tabLst>
                <a:tab pos="1057275" algn="l"/>
              </a:tabLst>
            </a:pPr>
            <a:r>
              <a:rPr lang="en-GB" altLang="en-US" b="1" dirty="0">
                <a:solidFill>
                  <a:srgbClr val="00B050"/>
                </a:solidFill>
              </a:rPr>
              <a:t>	Classic, Compact, Team and Head-to-Head</a:t>
            </a:r>
          </a:p>
          <a:p>
            <a:pPr algn="just">
              <a:tabLst>
                <a:tab pos="1057275" algn="l"/>
              </a:tabLst>
            </a:pPr>
            <a:r>
              <a:rPr lang="en-GB" altLang="en-US" dirty="0">
                <a:solidFill>
                  <a:srgbClr val="00B050"/>
                </a:solidFill>
              </a:rPr>
              <a:t>	In all formats, all attempts must be made on one lane.</a:t>
            </a:r>
            <a:endParaRPr lang="en-GB" b="1" dirty="0">
              <a:solidFill>
                <a:srgbClr val="00B050"/>
              </a:solidFill>
            </a:endParaRPr>
          </a:p>
          <a:p>
            <a:pPr algn="just">
              <a:tabLst>
                <a:tab pos="1057275" algn="l"/>
              </a:tabLst>
            </a:pPr>
            <a:r>
              <a:rPr lang="en-GB" altLang="en-US" dirty="0">
                <a:solidFill>
                  <a:srgbClr val="00B050"/>
                </a:solidFill>
              </a:rPr>
              <a:t>	A maximum of 8 running soles, 2 handles and one stock body may be 	on the playing surface. These must not obstruct other players.</a:t>
            </a:r>
            <a:endParaRPr lang="en-GB" b="1" dirty="0">
              <a:solidFill>
                <a:srgbClr val="00B050"/>
              </a:solidFill>
            </a:endParaRPr>
          </a:p>
        </p:txBody>
      </p:sp>
      <p:sp>
        <p:nvSpPr>
          <p:cNvPr id="2" name="Textfeld 1">
            <a:extLst>
              <a:ext uri="{FF2B5EF4-FFF2-40B4-BE49-F238E27FC236}">
                <a16:creationId xmlns:a16="http://schemas.microsoft.com/office/drawing/2014/main" id="{0136FA1A-0402-6CED-8D61-D614B46752C1}"/>
              </a:ext>
            </a:extLst>
          </p:cNvPr>
          <p:cNvSpPr txBox="1"/>
          <p:nvPr/>
        </p:nvSpPr>
        <p:spPr>
          <a:xfrm>
            <a:off x="347472" y="3827245"/>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502	</a:t>
            </a:r>
            <a:r>
              <a:rPr lang="en-GB" altLang="en-US" sz="2000" b="1" dirty="0">
                <a:solidFill>
                  <a:srgbClr val="275E99"/>
                </a:solidFill>
              </a:rPr>
              <a:t>“Classic” target competition</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The Classic target competition is held in accordance with IER Rules 503 	to 506 over 4 rounds of 6 attempts each.</a:t>
            </a:r>
            <a:endParaRPr lang="en-GB" b="1" dirty="0">
              <a:solidFill>
                <a:srgbClr val="00B050"/>
              </a:solidFill>
            </a:endParaRPr>
          </a:p>
          <a:p>
            <a:pPr algn="just">
              <a:tabLst>
                <a:tab pos="1057275" algn="l"/>
              </a:tabLst>
            </a:pPr>
            <a:r>
              <a:rPr lang="en-GB" altLang="en-US" dirty="0">
                <a:solidFill>
                  <a:srgbClr val="00B050"/>
                </a:solidFill>
              </a:rPr>
              <a:t>	A maximum of 240 points can be scored.</a:t>
            </a:r>
            <a:endParaRPr lang="en-GB" b="1" dirty="0">
              <a:solidFill>
                <a:srgbClr val="00B050"/>
              </a:solidFill>
            </a:endParaRPr>
          </a:p>
        </p:txBody>
      </p:sp>
    </p:spTree>
    <p:extLst>
      <p:ext uri="{BB962C8B-B14F-4D97-AF65-F5344CB8AC3E}">
        <p14:creationId xmlns:p14="http://schemas.microsoft.com/office/powerpoint/2010/main" val="350592226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2B5D3-6667-95B1-7ACE-41F8258682A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713AB70-A7BC-9145-295F-11E22FDB43E3}"/>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20</a:t>
            </a:fld>
            <a:endParaRPr dirty="0"/>
          </a:p>
        </p:txBody>
      </p:sp>
      <p:sp>
        <p:nvSpPr>
          <p:cNvPr id="32" name="Text">
            <a:extLst>
              <a:ext uri="{FF2B5EF4-FFF2-40B4-BE49-F238E27FC236}">
                <a16:creationId xmlns:a16="http://schemas.microsoft.com/office/drawing/2014/main" id="{8113902A-4493-DB9C-39F5-DC480BB62E5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1CB6E85F-477A-61C2-80AA-85803826C10B}"/>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5</a:t>
            </a:r>
            <a:br>
              <a:rPr dirty="0"/>
            </a:br>
            <a:r>
              <a:rPr lang="en-GB" altLang="en-US" dirty="0"/>
              <a:t>TARGET COMPETITION</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A659C9A9-8639-C576-7147-39C54F48C378}"/>
              </a:ext>
            </a:extLst>
          </p:cNvPr>
          <p:cNvSpPr txBox="1"/>
          <p:nvPr/>
        </p:nvSpPr>
        <p:spPr>
          <a:xfrm>
            <a:off x="329184" y="1154889"/>
            <a:ext cx="8449056" cy="50244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507	</a:t>
            </a:r>
            <a:r>
              <a:rPr lang="en-GB" altLang="en-US" sz="2000" b="1" dirty="0">
                <a:solidFill>
                  <a:srgbClr val="275E99"/>
                </a:solidFill>
              </a:rPr>
              <a:t>“Compact” target competition</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The Compact target competition is conducted in accordance with IER 	regulations 503 to 506 in four rounds, each consisting of 4 attempts.</a:t>
            </a:r>
            <a:endParaRPr lang="en-GB" b="1" dirty="0">
              <a:solidFill>
                <a:srgbClr val="00B050"/>
              </a:solidFill>
            </a:endParaRPr>
          </a:p>
          <a:p>
            <a:pPr algn="just">
              <a:tabLst>
                <a:tab pos="1057275" algn="l"/>
              </a:tabLst>
            </a:pPr>
            <a:r>
              <a:rPr lang="en-GB" altLang="en-US" dirty="0">
                <a:solidFill>
                  <a:srgbClr val="00B050"/>
                </a:solidFill>
              </a:rPr>
              <a:t>	A maximum of 160 points can be scored.</a:t>
            </a:r>
            <a:endParaRPr lang="en-GB" b="1" dirty="0">
              <a:solidFill>
                <a:srgbClr val="00B050"/>
              </a:solidFill>
            </a:endParaRPr>
          </a:p>
          <a:p>
            <a:pPr algn="just">
              <a:tabLst>
                <a:tab pos="1057275" algn="l"/>
              </a:tabLst>
            </a:pPr>
            <a:r>
              <a:rPr lang="en-GB" sz="1050" b="1" dirty="0">
                <a:solidFill>
                  <a:srgbClr val="00B050"/>
                </a:solidFill>
              </a:rPr>
              <a:t>	</a:t>
            </a:r>
            <a:endParaRPr lang="en-GB" b="1" dirty="0">
              <a:solidFill>
                <a:srgbClr val="00B050"/>
              </a:solidFill>
            </a:endParaRPr>
          </a:p>
          <a:p>
            <a:pPr algn="just">
              <a:tabLst>
                <a:tab pos="1057275" algn="l"/>
              </a:tabLst>
            </a:pPr>
            <a:r>
              <a:rPr lang="en-GB" altLang="en-US" dirty="0">
                <a:solidFill>
                  <a:srgbClr val="00B050"/>
                </a:solidFill>
              </a:rPr>
              <a:t>	The following variations apply to the Compact format:</a:t>
            </a:r>
          </a:p>
          <a:p>
            <a:pPr algn="just">
              <a:tabLst>
                <a:tab pos="1057275" algn="l"/>
              </a:tabLst>
            </a:pPr>
            <a:endParaRPr lang="de-DE" sz="800" b="1" dirty="0">
              <a:solidFill>
                <a:srgbClr val="00B050"/>
              </a:solidFill>
            </a:endParaRPr>
          </a:p>
          <a:p>
            <a:pPr algn="just">
              <a:tabLst>
                <a:tab pos="1057275" algn="l"/>
              </a:tabLst>
            </a:pPr>
            <a:r>
              <a:rPr lang="en-GB" altLang="en-US" b="1" dirty="0">
                <a:solidFill>
                  <a:srgbClr val="00B050"/>
                </a:solidFill>
              </a:rPr>
              <a:t>	1. Middle target rings - Round 1</a:t>
            </a:r>
          </a:p>
          <a:p>
            <a:pPr algn="just">
              <a:tabLst>
                <a:tab pos="1057275" algn="l"/>
              </a:tabLst>
            </a:pPr>
            <a:r>
              <a:rPr lang="en-GB" altLang="en-US" dirty="0">
                <a:solidFill>
                  <a:srgbClr val="00B050"/>
                </a:solidFill>
              </a:rPr>
              <a:t>	In this round, participants complete 4 attempts at the middle target 	rings. Scoring is in accordance with IER guideline 503.</a:t>
            </a:r>
            <a:endParaRPr lang="en-GB" b="1" dirty="0">
              <a:solidFill>
                <a:srgbClr val="00B050"/>
              </a:solidFill>
            </a:endParaRPr>
          </a:p>
          <a:p>
            <a:pPr algn="just">
              <a:tabLst>
                <a:tab pos="1057275" algn="l"/>
              </a:tabLst>
            </a:pPr>
            <a:r>
              <a:rPr lang="en-GB" altLang="en-US" dirty="0">
                <a:solidFill>
                  <a:srgbClr val="00B050"/>
                </a:solidFill>
              </a:rPr>
              <a:t>	A maximum of 40 points can be scored.</a:t>
            </a:r>
            <a:endParaRPr lang="en-GB" b="1" dirty="0">
              <a:solidFill>
                <a:srgbClr val="00B050"/>
              </a:solidFill>
            </a:endParaRPr>
          </a:p>
          <a:p>
            <a:pPr algn="just">
              <a:tabLst>
                <a:tab pos="1057275" algn="l"/>
              </a:tabLst>
            </a:pPr>
            <a:r>
              <a:rPr lang="en-GB" sz="1000" b="1" dirty="0">
                <a:solidFill>
                  <a:srgbClr val="00B050"/>
                </a:solidFill>
              </a:rPr>
              <a:t>	</a:t>
            </a:r>
            <a:endParaRPr lang="en-GB" b="1" dirty="0">
              <a:solidFill>
                <a:srgbClr val="00B050"/>
              </a:solidFill>
            </a:endParaRPr>
          </a:p>
          <a:p>
            <a:pPr algn="just">
              <a:tabLst>
                <a:tab pos="1057275" algn="l"/>
              </a:tabLst>
            </a:pPr>
            <a:r>
              <a:rPr lang="en-GB" altLang="en-US" b="1" dirty="0">
                <a:solidFill>
                  <a:srgbClr val="00B050"/>
                </a:solidFill>
              </a:rPr>
              <a:t>	2. Stock shooting - Round 2</a:t>
            </a:r>
          </a:p>
          <a:p>
            <a:pPr algn="just">
              <a:tabLst>
                <a:tab pos="1057275" algn="l"/>
              </a:tabLst>
            </a:pPr>
            <a:r>
              <a:rPr lang="en-GB" altLang="en-US" dirty="0">
                <a:solidFill>
                  <a:srgbClr val="00B050"/>
                </a:solidFill>
              </a:rPr>
              <a:t>	In this section, 4 attempts are made at a target stock, with target stocks 	E and F not being used.</a:t>
            </a:r>
            <a:endParaRPr lang="en-GB" b="1" dirty="0">
              <a:solidFill>
                <a:srgbClr val="00B050"/>
              </a:solidFill>
            </a:endParaRPr>
          </a:p>
          <a:p>
            <a:pPr algn="just">
              <a:tabLst>
                <a:tab pos="1057275" algn="l"/>
              </a:tabLst>
            </a:pPr>
            <a:r>
              <a:rPr lang="en-GB" altLang="en-US" dirty="0">
                <a:solidFill>
                  <a:srgbClr val="00B050"/>
                </a:solidFill>
              </a:rPr>
              <a:t>	The target stock order is A, B, C, D.</a:t>
            </a:r>
            <a:endParaRPr lang="en-GB" b="1" dirty="0">
              <a:solidFill>
                <a:srgbClr val="00B050"/>
              </a:solidFill>
            </a:endParaRPr>
          </a:p>
          <a:p>
            <a:pPr algn="just">
              <a:tabLst>
                <a:tab pos="1057275" algn="l"/>
              </a:tabLst>
            </a:pPr>
            <a:r>
              <a:rPr lang="en-GB" altLang="en-US" dirty="0">
                <a:solidFill>
                  <a:srgbClr val="00B050"/>
                </a:solidFill>
              </a:rPr>
              <a:t>	Scoring follows IER 504.</a:t>
            </a:r>
            <a:endParaRPr lang="en-GB" b="1" dirty="0">
              <a:solidFill>
                <a:srgbClr val="00B050"/>
              </a:solidFill>
            </a:endParaRPr>
          </a:p>
          <a:p>
            <a:pPr algn="just">
              <a:tabLst>
                <a:tab pos="1057275" algn="l"/>
              </a:tabLst>
            </a:pPr>
            <a:r>
              <a:rPr lang="en-GB" altLang="en-US" dirty="0">
                <a:solidFill>
                  <a:srgbClr val="00B050"/>
                </a:solidFill>
              </a:rPr>
              <a:t>	A maximum of 40 points can be scored.</a:t>
            </a:r>
            <a:endParaRPr lang="en-GB" b="1" dirty="0">
              <a:solidFill>
                <a:srgbClr val="00B050"/>
              </a:solidFill>
            </a:endParaRPr>
          </a:p>
        </p:txBody>
      </p:sp>
    </p:spTree>
    <p:extLst>
      <p:ext uri="{BB962C8B-B14F-4D97-AF65-F5344CB8AC3E}">
        <p14:creationId xmlns:p14="http://schemas.microsoft.com/office/powerpoint/2010/main" val="1265251112"/>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A021E-060B-884B-6D54-71FA3ABA2098}"/>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B48B8B6-13AD-B173-3984-D1CBCE2F0AF6}"/>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21</a:t>
            </a:fld>
            <a:endParaRPr dirty="0"/>
          </a:p>
        </p:txBody>
      </p:sp>
      <p:sp>
        <p:nvSpPr>
          <p:cNvPr id="32" name="Text">
            <a:extLst>
              <a:ext uri="{FF2B5EF4-FFF2-40B4-BE49-F238E27FC236}">
                <a16:creationId xmlns:a16="http://schemas.microsoft.com/office/drawing/2014/main" id="{DEDE3346-7C83-AD50-3A33-34C2F6B7197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3385BA6B-E717-9E4B-7469-691CC8FAF33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5</a:t>
            </a:r>
            <a:br>
              <a:rPr dirty="0"/>
            </a:br>
            <a:r>
              <a:rPr lang="en-GB" altLang="en-US" dirty="0"/>
              <a:t>TARGET COMPETITION</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1E418CAE-8168-5BEE-63CC-108E6D4C6D80}"/>
              </a:ext>
            </a:extLst>
          </p:cNvPr>
          <p:cNvSpPr txBox="1"/>
          <p:nvPr/>
        </p:nvSpPr>
        <p:spPr>
          <a:xfrm>
            <a:off x="329184" y="1154889"/>
            <a:ext cx="8449056" cy="38779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507	</a:t>
            </a:r>
            <a:r>
              <a:rPr lang="en-GB" altLang="en-US" sz="2000" b="1" dirty="0">
                <a:solidFill>
                  <a:srgbClr val="275E99"/>
                </a:solidFill>
              </a:rPr>
              <a:t>“Compact” target competition</a:t>
            </a:r>
            <a:r>
              <a:rPr lang="en-GB" altLang="en-US" sz="2000" b="1" dirty="0">
                <a:solidFill>
                  <a:schemeClr val="tx1"/>
                </a:solidFill>
              </a:rPr>
              <a:t> - Continued</a:t>
            </a:r>
            <a:endParaRPr lang="en-GB" dirty="0">
              <a:solidFill>
                <a:schemeClr val="tx1"/>
              </a:solidFill>
            </a:endParaRPr>
          </a:p>
          <a:p>
            <a:pPr algn="just">
              <a:tabLst>
                <a:tab pos="1057275" algn="l"/>
              </a:tabLst>
            </a:pPr>
            <a:r>
              <a:rPr lang="en-GB" altLang="en-US" dirty="0">
                <a:solidFill>
                  <a:schemeClr val="tx1"/>
                </a:solidFill>
              </a:rPr>
              <a:t>	Added:</a:t>
            </a:r>
          </a:p>
          <a:p>
            <a:pPr>
              <a:tabLst>
                <a:tab pos="1057275" algn="l"/>
              </a:tabLst>
            </a:pPr>
            <a:r>
              <a:rPr lang="en-GB" altLang="en-US" b="1" dirty="0">
                <a:solidFill>
                  <a:srgbClr val="00B050"/>
                </a:solidFill>
              </a:rPr>
              <a:t>	3. Rear target rings - Round 3</a:t>
            </a:r>
          </a:p>
          <a:p>
            <a:pPr>
              <a:tabLst>
                <a:tab pos="1057275" algn="l"/>
              </a:tabLst>
            </a:pPr>
            <a:r>
              <a:rPr lang="en-GB" altLang="en-US" dirty="0">
                <a:solidFill>
                  <a:srgbClr val="00B050"/>
                </a:solidFill>
              </a:rPr>
              <a:t>	Participants complete 2 attempts each at the left and right rear target 	rings. Scoring is in accordance with IER 505.</a:t>
            </a:r>
            <a:endParaRPr lang="en-GB" b="1" dirty="0">
              <a:solidFill>
                <a:srgbClr val="00B050"/>
              </a:solidFill>
            </a:endParaRPr>
          </a:p>
          <a:p>
            <a:pPr>
              <a:tabLst>
                <a:tab pos="1057275" algn="l"/>
              </a:tabLst>
            </a:pPr>
            <a:r>
              <a:rPr lang="en-GB" altLang="en-US" dirty="0">
                <a:solidFill>
                  <a:srgbClr val="00B050"/>
                </a:solidFill>
              </a:rPr>
              <a:t>	A maximum of 40 points can be scored.</a:t>
            </a:r>
            <a:endParaRPr lang="en-GB" dirty="0">
              <a:solidFill>
                <a:srgbClr val="00B050"/>
              </a:solidFill>
            </a:endParaRPr>
          </a:p>
          <a:p>
            <a:pPr>
              <a:tabLst>
                <a:tab pos="1057275" algn="l"/>
              </a:tabLst>
            </a:pPr>
            <a:endParaRPr lang="en-GB" sz="1000" dirty="0">
              <a:solidFill>
                <a:srgbClr val="00B050"/>
              </a:solidFill>
            </a:endParaRPr>
          </a:p>
          <a:p>
            <a:pPr>
              <a:tabLst>
                <a:tab pos="1057275" algn="l"/>
              </a:tabLst>
            </a:pPr>
            <a:r>
              <a:rPr lang="en-GB" altLang="en-US" b="1" dirty="0">
                <a:solidFill>
                  <a:srgbClr val="00B050"/>
                </a:solidFill>
              </a:rPr>
              <a:t>	4. Combination - Round 4</a:t>
            </a:r>
          </a:p>
          <a:p>
            <a:pPr>
              <a:tabLst>
                <a:tab pos="1057275" algn="l"/>
              </a:tabLst>
            </a:pPr>
            <a:r>
              <a:rPr lang="en-GB" altLang="en-US" dirty="0">
                <a:solidFill>
                  <a:srgbClr val="00B050"/>
                </a:solidFill>
              </a:rPr>
              <a:t>	Four attempts are made at the target stock; target stocks A and B are 	omitted in this round. Scoring is in accordance with IER 506.</a:t>
            </a:r>
            <a:endParaRPr lang="en-GB" b="1" dirty="0">
              <a:solidFill>
                <a:srgbClr val="00B050"/>
              </a:solidFill>
            </a:endParaRPr>
          </a:p>
          <a:p>
            <a:pPr>
              <a:tabLst>
                <a:tab pos="1057275" algn="l"/>
              </a:tabLst>
            </a:pPr>
            <a:r>
              <a:rPr lang="en-GB" altLang="en-US" dirty="0">
                <a:solidFill>
                  <a:srgbClr val="00B050"/>
                </a:solidFill>
              </a:rPr>
              <a:t>	A maximum of 40 points can be scored.</a:t>
            </a:r>
            <a:endParaRPr lang="en-GB" b="1" dirty="0">
              <a:solidFill>
                <a:srgbClr val="00B050"/>
              </a:solidFill>
            </a:endParaRPr>
          </a:p>
          <a:p>
            <a:pPr>
              <a:tabLst>
                <a:tab pos="1057275" algn="l"/>
              </a:tabLst>
            </a:pPr>
            <a:r>
              <a:rPr lang="en-GB" altLang="en-US" dirty="0">
                <a:solidFill>
                  <a:srgbClr val="00B050"/>
                </a:solidFill>
              </a:rPr>
              <a:t>	Ranking follows Rule 531.</a:t>
            </a:r>
            <a:endParaRPr lang="en-GB" b="1" dirty="0">
              <a:solidFill>
                <a:srgbClr val="00B050"/>
              </a:solidFill>
            </a:endParaRPr>
          </a:p>
          <a:p>
            <a:pPr>
              <a:tabLst>
                <a:tab pos="1057275" algn="l"/>
              </a:tabLst>
            </a:pPr>
            <a:endParaRPr lang="en-GB" altLang="en-US" sz="1000" b="1" dirty="0">
              <a:solidFill>
                <a:srgbClr val="00B050"/>
              </a:solidFill>
            </a:endParaRPr>
          </a:p>
          <a:p>
            <a:pPr>
              <a:tabLst>
                <a:tab pos="1057275" algn="l"/>
              </a:tabLst>
            </a:pPr>
            <a:r>
              <a:rPr lang="en-GB" altLang="en-US" dirty="0">
                <a:solidFill>
                  <a:srgbClr val="00B050"/>
                </a:solidFill>
              </a:rPr>
              <a:t>	For diagrams of the rounds, see Fig. 17.1.</a:t>
            </a:r>
            <a:endParaRPr lang="en-GB" b="1" dirty="0">
              <a:solidFill>
                <a:srgbClr val="00B050"/>
              </a:solidFill>
            </a:endParaRPr>
          </a:p>
        </p:txBody>
      </p:sp>
    </p:spTree>
    <p:extLst>
      <p:ext uri="{BB962C8B-B14F-4D97-AF65-F5344CB8AC3E}">
        <p14:creationId xmlns:p14="http://schemas.microsoft.com/office/powerpoint/2010/main" val="249736685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8D207-A070-2C00-A911-A63F2228B804}"/>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D257C95F-BA21-1366-AAFE-A7BB70EA8BE2}"/>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22</a:t>
            </a:fld>
            <a:endParaRPr dirty="0"/>
          </a:p>
        </p:txBody>
      </p:sp>
      <p:sp>
        <p:nvSpPr>
          <p:cNvPr id="32" name="Text">
            <a:extLst>
              <a:ext uri="{FF2B5EF4-FFF2-40B4-BE49-F238E27FC236}">
                <a16:creationId xmlns:a16="http://schemas.microsoft.com/office/drawing/2014/main" id="{3D64D5C1-56E8-E206-0E3F-450C482032A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91081C4-6EAC-F60B-C1FD-717BD832E9E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5</a:t>
            </a:r>
            <a:br>
              <a:rPr dirty="0"/>
            </a:br>
            <a:r>
              <a:rPr lang="en-GB" altLang="en-US" dirty="0"/>
              <a:t>TARGET COMPETITION</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C4B7AFA8-61F9-5055-0C63-8D5F893623E1}"/>
              </a:ext>
            </a:extLst>
          </p:cNvPr>
          <p:cNvSpPr txBox="1"/>
          <p:nvPr/>
        </p:nvSpPr>
        <p:spPr>
          <a:xfrm>
            <a:off x="329184" y="1154889"/>
            <a:ext cx="8449056" cy="34624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508	</a:t>
            </a:r>
            <a:r>
              <a:rPr lang="en-GB" altLang="en-US" sz="2000" b="1" dirty="0">
                <a:solidFill>
                  <a:srgbClr val="275E99"/>
                </a:solidFill>
              </a:rPr>
              <a:t>“Team” target competition</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A team in the target competition consists of four players per 	competition.</a:t>
            </a:r>
            <a:endParaRPr lang="en-GB" b="1" dirty="0">
              <a:solidFill>
                <a:srgbClr val="00B050"/>
              </a:solidFill>
            </a:endParaRPr>
          </a:p>
          <a:p>
            <a:pPr algn="just">
              <a:tabLst>
                <a:tab pos="1057275" algn="l"/>
              </a:tabLst>
            </a:pPr>
            <a:r>
              <a:rPr lang="en-GB" altLang="en-US" dirty="0">
                <a:solidFill>
                  <a:srgbClr val="00B050"/>
                </a:solidFill>
              </a:rPr>
              <a:t>	The starting order and lane allocation are determined by drawing lots.</a:t>
            </a:r>
            <a:endParaRPr lang="en-GB" b="1" dirty="0">
              <a:solidFill>
                <a:srgbClr val="00B050"/>
              </a:solidFill>
            </a:endParaRPr>
          </a:p>
          <a:p>
            <a:pPr algn="just">
              <a:tabLst>
                <a:tab pos="1057275" algn="l"/>
              </a:tabLst>
            </a:pPr>
            <a:endParaRPr lang="de-DE" sz="1000" dirty="0">
              <a:solidFill>
                <a:srgbClr val="00B050"/>
              </a:solidFill>
            </a:endParaRPr>
          </a:p>
          <a:p>
            <a:pPr algn="just">
              <a:tabLst>
                <a:tab pos="1057275" algn="l"/>
              </a:tabLst>
            </a:pPr>
            <a:r>
              <a:rPr lang="en-GB" altLang="en-US" dirty="0">
                <a:solidFill>
                  <a:srgbClr val="00B050"/>
                </a:solidFill>
              </a:rPr>
              <a:t>	In the mixed competition, the team consists of 2 female and 2 male 	players, with the order of the players determined by the team.</a:t>
            </a:r>
            <a:endParaRPr lang="en-GB" b="1" dirty="0">
              <a:solidFill>
                <a:srgbClr val="00B050"/>
              </a:solidFill>
            </a:endParaRPr>
          </a:p>
          <a:p>
            <a:pPr algn="just">
              <a:tabLst>
                <a:tab pos="1057275" algn="l"/>
              </a:tabLst>
            </a:pPr>
            <a:r>
              <a:rPr lang="en-GB" altLang="en-US" dirty="0">
                <a:solidFill>
                  <a:srgbClr val="00B050"/>
                </a:solidFill>
              </a:rPr>
              <a:t>	The competition is conducted in accordance with the rules of the 	Classic variant. For warm-up time, see IER Rule 511.</a:t>
            </a:r>
            <a:endParaRPr lang="en-GB" b="1" dirty="0">
              <a:solidFill>
                <a:srgbClr val="00B050"/>
              </a:solidFill>
            </a:endParaRPr>
          </a:p>
          <a:p>
            <a:pPr algn="just">
              <a:tabLst>
                <a:tab pos="1057275" algn="l"/>
              </a:tabLst>
            </a:pPr>
            <a:endParaRPr lang="de-DE" sz="1000" b="1" dirty="0">
              <a:solidFill>
                <a:srgbClr val="00B050"/>
              </a:solidFill>
            </a:endParaRPr>
          </a:p>
          <a:p>
            <a:pPr algn="just">
              <a:tabLst>
                <a:tab pos="1057275" algn="l"/>
              </a:tabLst>
            </a:pPr>
            <a:r>
              <a:rPr lang="en-GB" altLang="en-US" dirty="0">
                <a:solidFill>
                  <a:srgbClr val="00B050"/>
                </a:solidFill>
              </a:rPr>
              <a:t>	The total score of all four players determines the ranking. In the event of 	a tie, the scoring is determined in accordance with Rule 531.</a:t>
            </a:r>
            <a:endParaRPr lang="en-GB" b="1" dirty="0">
              <a:solidFill>
                <a:srgbClr val="00B050"/>
              </a:solidFill>
            </a:endParaRPr>
          </a:p>
        </p:txBody>
      </p:sp>
    </p:spTree>
    <p:extLst>
      <p:ext uri="{BB962C8B-B14F-4D97-AF65-F5344CB8AC3E}">
        <p14:creationId xmlns:p14="http://schemas.microsoft.com/office/powerpoint/2010/main" val="210528975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92512-5D11-CA65-60B9-874BAD8C176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AC765A16-5098-7746-1DA0-AB883D941170}"/>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23</a:t>
            </a:fld>
            <a:endParaRPr dirty="0"/>
          </a:p>
        </p:txBody>
      </p:sp>
      <p:sp>
        <p:nvSpPr>
          <p:cNvPr id="32" name="Text">
            <a:extLst>
              <a:ext uri="{FF2B5EF4-FFF2-40B4-BE49-F238E27FC236}">
                <a16:creationId xmlns:a16="http://schemas.microsoft.com/office/drawing/2014/main" id="{AF8C7F74-4AF7-FE73-CA9B-E33883F7311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5487B4FE-27B6-1D9C-4B14-722E322E3FA9}"/>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5</a:t>
            </a:r>
            <a:br>
              <a:rPr dirty="0"/>
            </a:br>
            <a:r>
              <a:rPr lang="en-GB" altLang="en-US" dirty="0"/>
              <a:t>TARGET COMPETITION</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38E38270-965A-B7ED-1D8A-F81EC2B293D0}"/>
              </a:ext>
            </a:extLst>
          </p:cNvPr>
          <p:cNvSpPr txBox="1"/>
          <p:nvPr/>
        </p:nvSpPr>
        <p:spPr>
          <a:xfrm>
            <a:off x="329184" y="1154889"/>
            <a:ext cx="8449056" cy="4909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509	</a:t>
            </a:r>
            <a:r>
              <a:rPr lang="en-GB" altLang="en-US" sz="2000" b="1" dirty="0">
                <a:solidFill>
                  <a:srgbClr val="275E99"/>
                </a:solidFill>
              </a:rPr>
              <a:t>“Head-to-Head” target competition</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sz="1700" dirty="0">
                <a:solidFill>
                  <a:srgbClr val="00B050"/>
                </a:solidFill>
              </a:rPr>
              <a:t>	The target competition in Head-to-Head mode is held exclusively in the final 	rounds (round of 16, quarter-finals, semi-finals and final).</a:t>
            </a:r>
            <a:endParaRPr lang="en-GB" sz="1700" b="1" dirty="0">
              <a:solidFill>
                <a:srgbClr val="00B050"/>
              </a:solidFill>
            </a:endParaRPr>
          </a:p>
          <a:p>
            <a:pPr algn="just">
              <a:tabLst>
                <a:tab pos="1057275" algn="l"/>
              </a:tabLst>
            </a:pPr>
            <a:r>
              <a:rPr lang="en-GB" altLang="en-US" sz="1700" dirty="0">
                <a:solidFill>
                  <a:srgbClr val="00B050"/>
                </a:solidFill>
              </a:rPr>
              <a:t>	The competition consists of a minimum of 4 and a maximum of 7 rounds, 	each with 4 attempts, with all attempts to be made on one lane alternately 	with the opponent. The player with the lower start number (better ranking) 	has the right to choose the order of the attempts.</a:t>
            </a:r>
            <a:endParaRPr lang="en-GB" sz="1700" b="1" dirty="0">
              <a:solidFill>
                <a:srgbClr val="00B050"/>
              </a:solidFill>
            </a:endParaRPr>
          </a:p>
          <a:p>
            <a:pPr algn="just">
              <a:tabLst>
                <a:tab pos="1057275" algn="l"/>
              </a:tabLst>
            </a:pPr>
            <a:endParaRPr lang="de-DE" sz="1000" dirty="0">
              <a:solidFill>
                <a:srgbClr val="00B050"/>
              </a:solidFill>
            </a:endParaRPr>
          </a:p>
          <a:p>
            <a:pPr algn="just">
              <a:tabLst>
                <a:tab pos="1057275" algn="l"/>
              </a:tabLst>
            </a:pPr>
            <a:r>
              <a:rPr lang="en-GB" altLang="en-US" sz="1700" dirty="0">
                <a:solidFill>
                  <a:srgbClr val="00B050"/>
                </a:solidFill>
              </a:rPr>
              <a:t>	A maximum of 40 points is scored in each round.</a:t>
            </a:r>
            <a:endParaRPr lang="en-GB" sz="1700" b="1" dirty="0">
              <a:solidFill>
                <a:srgbClr val="00B050"/>
              </a:solidFill>
            </a:endParaRPr>
          </a:p>
          <a:p>
            <a:pPr algn="just">
              <a:tabLst>
                <a:tab pos="1057275" algn="l"/>
              </a:tabLst>
            </a:pPr>
            <a:r>
              <a:rPr lang="en-GB" altLang="en-US" sz="1700" dirty="0">
                <a:solidFill>
                  <a:srgbClr val="00B050"/>
                </a:solidFill>
              </a:rPr>
              <a:t>	The pairings are determined as follows based on the results of the 	preliminary round.</a:t>
            </a:r>
            <a:endParaRPr lang="en-GB" sz="1700" b="1" dirty="0">
              <a:solidFill>
                <a:srgbClr val="00B050"/>
              </a:solidFill>
            </a:endParaRPr>
          </a:p>
          <a:p>
            <a:pPr algn="just">
              <a:tabLst>
                <a:tab pos="1057275" algn="l"/>
                <a:tab pos="2884488" algn="l"/>
              </a:tabLst>
            </a:pPr>
            <a:r>
              <a:rPr lang="en-GB" altLang="en-US" sz="1700" dirty="0">
                <a:solidFill>
                  <a:srgbClr val="00B050"/>
                </a:solidFill>
              </a:rPr>
              <a:t>	1st place versus	6th place</a:t>
            </a:r>
            <a:endParaRPr lang="en-GB" sz="1700" b="1" dirty="0">
              <a:solidFill>
                <a:srgbClr val="00B050"/>
              </a:solidFill>
            </a:endParaRPr>
          </a:p>
          <a:p>
            <a:pPr algn="just">
              <a:tabLst>
                <a:tab pos="1057275" algn="l"/>
                <a:tab pos="2884488" algn="l"/>
              </a:tabLst>
            </a:pPr>
            <a:r>
              <a:rPr lang="en-GB" altLang="en-US" sz="1700" dirty="0">
                <a:solidFill>
                  <a:srgbClr val="00B050"/>
                </a:solidFill>
              </a:rPr>
              <a:t>	2nd place versus	15th place</a:t>
            </a:r>
            <a:endParaRPr lang="en-GB" sz="1700" b="1" dirty="0">
              <a:solidFill>
                <a:srgbClr val="00B050"/>
              </a:solidFill>
            </a:endParaRPr>
          </a:p>
          <a:p>
            <a:pPr algn="just">
              <a:tabLst>
                <a:tab pos="1057275" algn="l"/>
                <a:tab pos="2884488" algn="l"/>
              </a:tabLst>
            </a:pPr>
            <a:r>
              <a:rPr lang="en-GB" altLang="en-US" sz="1700" dirty="0">
                <a:solidFill>
                  <a:srgbClr val="00B050"/>
                </a:solidFill>
              </a:rPr>
              <a:t>	3rd place versus	14th place, etc.</a:t>
            </a:r>
            <a:endParaRPr lang="en-GB" sz="1700" b="1" dirty="0">
              <a:solidFill>
                <a:srgbClr val="00B050"/>
              </a:solidFill>
            </a:endParaRPr>
          </a:p>
          <a:p>
            <a:pPr algn="just">
              <a:tabLst>
                <a:tab pos="1057275" algn="l"/>
              </a:tabLst>
            </a:pPr>
            <a:r>
              <a:rPr lang="en-GB" altLang="en-US" sz="1700" dirty="0">
                <a:solidFill>
                  <a:srgbClr val="00B050"/>
                </a:solidFill>
              </a:rPr>
              <a:t>	The remaining tournament bracket follows from these pairings.</a:t>
            </a:r>
            <a:endParaRPr lang="en-GB" sz="1700" b="1" dirty="0">
              <a:solidFill>
                <a:srgbClr val="00B050"/>
              </a:solidFill>
            </a:endParaRPr>
          </a:p>
          <a:p>
            <a:pPr algn="just">
              <a:tabLst>
                <a:tab pos="1057275" algn="l"/>
              </a:tabLst>
            </a:pPr>
            <a:endParaRPr lang="de-DE" sz="1000" dirty="0">
              <a:solidFill>
                <a:srgbClr val="00B050"/>
              </a:solidFill>
            </a:endParaRPr>
          </a:p>
          <a:p>
            <a:pPr algn="just">
              <a:tabLst>
                <a:tab pos="1057275" algn="l"/>
              </a:tabLst>
            </a:pPr>
            <a:r>
              <a:rPr lang="en-GB" altLang="en-US" sz="1700" dirty="0">
                <a:solidFill>
                  <a:srgbClr val="00B050"/>
                </a:solidFill>
              </a:rPr>
              <a:t>	Scoring follows IER Rules 503–506.</a:t>
            </a:r>
          </a:p>
          <a:p>
            <a:pPr algn="just">
              <a:tabLst>
                <a:tab pos="1057275" algn="l"/>
              </a:tabLst>
            </a:pPr>
            <a:r>
              <a:rPr lang="en-GB" altLang="en-US" sz="1700" i="1" dirty="0">
                <a:solidFill>
                  <a:srgbClr val="00B050"/>
                </a:solidFill>
              </a:rPr>
              <a:t>	Note: IER Rules 512–517, 521 and 523 apply without restriction.</a:t>
            </a:r>
            <a:endParaRPr lang="en-GB" sz="1700" b="1" dirty="0">
              <a:solidFill>
                <a:srgbClr val="00B050"/>
              </a:solidFill>
            </a:endParaRPr>
          </a:p>
        </p:txBody>
      </p:sp>
    </p:spTree>
    <p:extLst>
      <p:ext uri="{BB962C8B-B14F-4D97-AF65-F5344CB8AC3E}">
        <p14:creationId xmlns:p14="http://schemas.microsoft.com/office/powerpoint/2010/main" val="277830785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40F10-DC27-FD1C-E425-EA38B6B2DE7E}"/>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E0DBA2EB-47F8-97F4-13EE-E9E3C8D0EF27}"/>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24</a:t>
            </a:fld>
            <a:endParaRPr dirty="0"/>
          </a:p>
        </p:txBody>
      </p:sp>
      <p:sp>
        <p:nvSpPr>
          <p:cNvPr id="32" name="Text">
            <a:extLst>
              <a:ext uri="{FF2B5EF4-FFF2-40B4-BE49-F238E27FC236}">
                <a16:creationId xmlns:a16="http://schemas.microsoft.com/office/drawing/2014/main" id="{8AB15338-A1B1-D111-8D0B-45A6ADE50915}"/>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4EBAF56-7822-29DD-5E41-D3B977BF10E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5</a:t>
            </a:r>
            <a:br>
              <a:rPr dirty="0"/>
            </a:br>
            <a:r>
              <a:rPr lang="en-GB" altLang="en-US" dirty="0"/>
              <a:t>TARGET COMPETITION</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7BF1CD7F-7145-FAD5-FF34-ECA658709FEE}"/>
              </a:ext>
            </a:extLst>
          </p:cNvPr>
          <p:cNvSpPr txBox="1"/>
          <p:nvPr/>
        </p:nvSpPr>
        <p:spPr>
          <a:xfrm>
            <a:off x="329184" y="1154889"/>
            <a:ext cx="8449056" cy="4662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509	</a:t>
            </a:r>
            <a:r>
              <a:rPr lang="en-GB" altLang="en-US" sz="2000" b="1" dirty="0">
                <a:solidFill>
                  <a:srgbClr val="275E99"/>
                </a:solidFill>
              </a:rPr>
              <a:t>“Head-to-Head” target competition</a:t>
            </a:r>
            <a:r>
              <a:rPr lang="en-GB" altLang="en-US" sz="2000" b="1" dirty="0">
                <a:solidFill>
                  <a:schemeClr val="tx1"/>
                </a:solidFill>
              </a:rPr>
              <a:t> - Continued</a:t>
            </a:r>
            <a:endParaRPr lang="en-GB" dirty="0">
              <a:solidFill>
                <a:schemeClr val="tx1"/>
              </a:solidFill>
            </a:endParaRPr>
          </a:p>
          <a:p>
            <a:pPr algn="just">
              <a:tabLst>
                <a:tab pos="1057275" algn="l"/>
              </a:tabLst>
            </a:pPr>
            <a:r>
              <a:rPr lang="en-GB" altLang="en-US" dirty="0">
                <a:solidFill>
                  <a:schemeClr val="tx1"/>
                </a:solidFill>
              </a:rPr>
              <a:t>	Added:</a:t>
            </a:r>
          </a:p>
          <a:p>
            <a:pPr>
              <a:tabLst>
                <a:tab pos="1057275" algn="l"/>
              </a:tabLst>
            </a:pPr>
            <a:r>
              <a:rPr lang="en-GB" altLang="en-US" b="1" dirty="0">
                <a:solidFill>
                  <a:srgbClr val="00B050"/>
                </a:solidFill>
              </a:rPr>
              <a:t>	Rounds</a:t>
            </a:r>
          </a:p>
          <a:p>
            <a:pPr>
              <a:tabLst>
                <a:tab pos="1057275" algn="l"/>
              </a:tabLst>
            </a:pPr>
            <a:endParaRPr lang="de-DE" sz="500" b="1" dirty="0">
              <a:solidFill>
                <a:srgbClr val="00B050"/>
              </a:solidFill>
            </a:endParaRPr>
          </a:p>
          <a:p>
            <a:pPr>
              <a:tabLst>
                <a:tab pos="1057275" algn="l"/>
                <a:tab pos="2482850" algn="l"/>
              </a:tabLst>
            </a:pPr>
            <a:r>
              <a:rPr lang="en-GB" altLang="en-US" dirty="0">
                <a:solidFill>
                  <a:srgbClr val="00B050"/>
                </a:solidFill>
              </a:rPr>
              <a:t>	1st round:	4 attempts each at the middle target rings</a:t>
            </a:r>
            <a:endParaRPr lang="en-GB" b="1" dirty="0">
              <a:solidFill>
                <a:srgbClr val="00B050"/>
              </a:solidFill>
            </a:endParaRPr>
          </a:p>
          <a:p>
            <a:pPr>
              <a:tabLst>
                <a:tab pos="1057275" algn="l"/>
                <a:tab pos="2482850" algn="l"/>
              </a:tabLst>
            </a:pPr>
            <a:r>
              <a:rPr lang="en-GB" altLang="en-US" dirty="0">
                <a:solidFill>
                  <a:srgbClr val="00B050"/>
                </a:solidFill>
              </a:rPr>
              <a:t>	2nd round:	1 attempt each at A / B / C / D</a:t>
            </a:r>
            <a:endParaRPr lang="en-GB" b="1" dirty="0">
              <a:solidFill>
                <a:srgbClr val="00B050"/>
              </a:solidFill>
            </a:endParaRPr>
          </a:p>
          <a:p>
            <a:pPr>
              <a:tabLst>
                <a:tab pos="1057275" algn="l"/>
                <a:tab pos="2482850" algn="l"/>
              </a:tabLst>
            </a:pPr>
            <a:r>
              <a:rPr lang="en-GB" altLang="en-US" dirty="0">
                <a:solidFill>
                  <a:srgbClr val="00B050"/>
                </a:solidFill>
              </a:rPr>
              <a:t>	3rd round:	2 attempts each at the rear target rings</a:t>
            </a:r>
            <a:endParaRPr lang="en-GB" b="1" dirty="0">
              <a:solidFill>
                <a:srgbClr val="00B050"/>
              </a:solidFill>
            </a:endParaRPr>
          </a:p>
          <a:p>
            <a:pPr>
              <a:tabLst>
                <a:tab pos="1057275" algn="l"/>
                <a:tab pos="2482850" algn="l"/>
              </a:tabLst>
            </a:pPr>
            <a:r>
              <a:rPr lang="en-GB" altLang="en-US" dirty="0">
                <a:solidFill>
                  <a:srgbClr val="00B050"/>
                </a:solidFill>
              </a:rPr>
              <a:t>	4th round:	1 attempt each at G / H / E / F</a:t>
            </a:r>
            <a:endParaRPr lang="en-GB" b="1" dirty="0">
              <a:solidFill>
                <a:srgbClr val="00B050"/>
              </a:solidFill>
            </a:endParaRPr>
          </a:p>
          <a:p>
            <a:pPr>
              <a:tabLst>
                <a:tab pos="1057275" algn="l"/>
                <a:tab pos="2482850" algn="l"/>
              </a:tabLst>
            </a:pPr>
            <a:endParaRPr lang="en-GB" sz="1000" b="1" dirty="0">
              <a:solidFill>
                <a:srgbClr val="00B050"/>
              </a:solidFill>
            </a:endParaRPr>
          </a:p>
          <a:p>
            <a:pPr>
              <a:tabLst>
                <a:tab pos="1057275" algn="l"/>
              </a:tabLst>
            </a:pPr>
            <a:r>
              <a:rPr lang="en-GB" altLang="en-US" dirty="0">
                <a:solidFill>
                  <a:srgbClr val="00B050"/>
                </a:solidFill>
              </a:rPr>
              <a:t>	See Fig. 17.1 for diagrams of the rounds.</a:t>
            </a:r>
            <a:endParaRPr lang="en-GB" b="1" dirty="0">
              <a:solidFill>
                <a:srgbClr val="00B050"/>
              </a:solidFill>
            </a:endParaRPr>
          </a:p>
          <a:p>
            <a:pPr>
              <a:tabLst>
                <a:tab pos="1057275" algn="l"/>
              </a:tabLst>
            </a:pPr>
            <a:endParaRPr lang="en-GB" sz="1000" b="1" dirty="0">
              <a:solidFill>
                <a:srgbClr val="00B050"/>
              </a:solidFill>
            </a:endParaRPr>
          </a:p>
          <a:p>
            <a:pPr>
              <a:tabLst>
                <a:tab pos="1057275" algn="l"/>
              </a:tabLst>
            </a:pPr>
            <a:r>
              <a:rPr lang="en-GB" altLang="en-US" b="1" dirty="0">
                <a:solidFill>
                  <a:srgbClr val="00B050"/>
                </a:solidFill>
              </a:rPr>
              <a:t>	Ranking</a:t>
            </a:r>
          </a:p>
          <a:p>
            <a:pPr>
              <a:tabLst>
                <a:tab pos="1057275" algn="l"/>
              </a:tabLst>
            </a:pPr>
            <a:endParaRPr lang="en-GB" altLang="en-US" sz="1000" b="1" dirty="0">
              <a:solidFill>
                <a:srgbClr val="00B050"/>
              </a:solidFill>
            </a:endParaRPr>
          </a:p>
          <a:p>
            <a:pPr>
              <a:tabLst>
                <a:tab pos="1057275" algn="l"/>
              </a:tabLst>
            </a:pPr>
            <a:r>
              <a:rPr lang="en-GB" altLang="en-US" dirty="0">
                <a:solidFill>
                  <a:srgbClr val="00B050"/>
                </a:solidFill>
              </a:rPr>
              <a:t>	Round points (DZP):</a:t>
            </a:r>
            <a:endParaRPr lang="en-GB" b="1" dirty="0">
              <a:solidFill>
                <a:srgbClr val="00B050"/>
              </a:solidFill>
            </a:endParaRPr>
          </a:p>
          <a:p>
            <a:pPr>
              <a:tabLst>
                <a:tab pos="1057275" algn="l"/>
                <a:tab pos="3552825" algn="l"/>
              </a:tabLst>
            </a:pPr>
            <a:r>
              <a:rPr lang="en-GB" altLang="en-US" dirty="0">
                <a:solidFill>
                  <a:srgbClr val="00B050"/>
                </a:solidFill>
              </a:rPr>
              <a:t>	Winner of each round:	2 DZP</a:t>
            </a:r>
            <a:endParaRPr lang="en-GB" b="1" dirty="0">
              <a:solidFill>
                <a:srgbClr val="00B050"/>
              </a:solidFill>
            </a:endParaRPr>
          </a:p>
          <a:p>
            <a:pPr>
              <a:tabLst>
                <a:tab pos="1057275" algn="l"/>
                <a:tab pos="3552825" algn="l"/>
              </a:tabLst>
            </a:pPr>
            <a:r>
              <a:rPr lang="en-GB" altLang="en-US" dirty="0">
                <a:solidFill>
                  <a:srgbClr val="00B050"/>
                </a:solidFill>
              </a:rPr>
              <a:t>	Tie: 	1 DZP for each player</a:t>
            </a:r>
            <a:endParaRPr lang="en-GB" b="1" dirty="0">
              <a:solidFill>
                <a:srgbClr val="00B050"/>
              </a:solidFill>
            </a:endParaRPr>
          </a:p>
          <a:p>
            <a:pPr>
              <a:tabLst>
                <a:tab pos="1057275" algn="l"/>
              </a:tabLst>
            </a:pPr>
            <a:r>
              <a:rPr lang="en-GB" altLang="en-US" dirty="0">
                <a:solidFill>
                  <a:srgbClr val="00B050"/>
                </a:solidFill>
              </a:rPr>
              <a:t>	The winner of the match after all rounds is the player who reaches 7 	round points first.</a:t>
            </a:r>
            <a:endParaRPr lang="en-GB" b="1" dirty="0">
              <a:solidFill>
                <a:srgbClr val="00B050"/>
              </a:solidFill>
            </a:endParaRPr>
          </a:p>
        </p:txBody>
      </p:sp>
    </p:spTree>
    <p:extLst>
      <p:ext uri="{BB962C8B-B14F-4D97-AF65-F5344CB8AC3E}">
        <p14:creationId xmlns:p14="http://schemas.microsoft.com/office/powerpoint/2010/main" val="3462466726"/>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86398-D8F1-8DAA-48BB-DAE99729F7E3}"/>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81EC0E1-0A6C-B77F-1EEB-4CA882B7973F}"/>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25</a:t>
            </a:fld>
            <a:endParaRPr dirty="0"/>
          </a:p>
        </p:txBody>
      </p:sp>
      <p:sp>
        <p:nvSpPr>
          <p:cNvPr id="32" name="Text">
            <a:extLst>
              <a:ext uri="{FF2B5EF4-FFF2-40B4-BE49-F238E27FC236}">
                <a16:creationId xmlns:a16="http://schemas.microsoft.com/office/drawing/2014/main" id="{708A2DD8-9D96-EB71-C9FE-4E1975710AFE}"/>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DB552E6A-C596-5531-4BBF-8687FF1A7F44}"/>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5</a:t>
            </a:r>
            <a:br>
              <a:rPr dirty="0"/>
            </a:br>
            <a:r>
              <a:rPr lang="en-GB" altLang="en-US" dirty="0"/>
              <a:t>TARGET COMPETITION</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77A90E0F-0441-2CEC-B788-F8FD595B09AF}"/>
              </a:ext>
            </a:extLst>
          </p:cNvPr>
          <p:cNvSpPr txBox="1"/>
          <p:nvPr/>
        </p:nvSpPr>
        <p:spPr>
          <a:xfrm>
            <a:off x="329184" y="1154889"/>
            <a:ext cx="8449056" cy="27238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509	</a:t>
            </a:r>
            <a:r>
              <a:rPr lang="en-GB" altLang="en-US" sz="2000" b="1" dirty="0">
                <a:solidFill>
                  <a:srgbClr val="275E99"/>
                </a:solidFill>
              </a:rPr>
              <a:t>“Head-to-Head” target competition</a:t>
            </a:r>
            <a:r>
              <a:rPr lang="en-GB" altLang="en-US" sz="2000" b="1" dirty="0">
                <a:solidFill>
                  <a:schemeClr val="tx1"/>
                </a:solidFill>
              </a:rPr>
              <a:t> - Continued</a:t>
            </a:r>
            <a:endParaRPr lang="en-GB" dirty="0">
              <a:solidFill>
                <a:schemeClr val="tx1"/>
              </a:solidFill>
            </a:endParaRPr>
          </a:p>
          <a:p>
            <a:pPr algn="just">
              <a:tabLst>
                <a:tab pos="1057275" algn="l"/>
              </a:tabLst>
            </a:pPr>
            <a:r>
              <a:rPr lang="en-GB" altLang="en-US" dirty="0">
                <a:solidFill>
                  <a:schemeClr val="tx1"/>
                </a:solidFill>
              </a:rPr>
              <a:t>	Added:</a:t>
            </a:r>
          </a:p>
          <a:p>
            <a:pPr>
              <a:tabLst>
                <a:tab pos="1057275" algn="l"/>
              </a:tabLst>
            </a:pPr>
            <a:r>
              <a:rPr lang="en-GB" altLang="en-US" b="1" dirty="0">
                <a:solidFill>
                  <a:srgbClr val="00B050"/>
                </a:solidFill>
              </a:rPr>
              <a:t>	Tie</a:t>
            </a:r>
          </a:p>
          <a:p>
            <a:pPr>
              <a:tabLst>
                <a:tab pos="1057275" algn="l"/>
              </a:tabLst>
            </a:pPr>
            <a:endParaRPr lang="de-DE" sz="500" dirty="0">
              <a:solidFill>
                <a:srgbClr val="00B050"/>
              </a:solidFill>
            </a:endParaRPr>
          </a:p>
          <a:p>
            <a:pPr>
              <a:tabLst>
                <a:tab pos="1057275" algn="l"/>
              </a:tabLst>
            </a:pPr>
            <a:r>
              <a:rPr lang="en-GB" altLang="en-US" dirty="0">
                <a:solidFill>
                  <a:srgbClr val="00B050"/>
                </a:solidFill>
              </a:rPr>
              <a:t>	If the scores are tied after all rounds:</a:t>
            </a:r>
            <a:endParaRPr lang="en-GB" b="1" dirty="0">
              <a:solidFill>
                <a:srgbClr val="00B050"/>
              </a:solidFill>
            </a:endParaRPr>
          </a:p>
          <a:p>
            <a:pPr lvl="0">
              <a:tabLst>
                <a:tab pos="1057275" algn="l"/>
              </a:tabLst>
            </a:pPr>
            <a:endParaRPr lang="en-GB" sz="1000" b="1" dirty="0">
              <a:solidFill>
                <a:srgbClr val="00B050"/>
              </a:solidFill>
            </a:endParaRPr>
          </a:p>
          <a:p>
            <a:pPr lvl="0">
              <a:tabLst>
                <a:tab pos="701675" algn="l"/>
                <a:tab pos="1057275" algn="l"/>
              </a:tabLst>
            </a:pPr>
            <a:r>
              <a:rPr lang="en-GB" altLang="en-US" dirty="0">
                <a:solidFill>
                  <a:srgbClr val="00B050"/>
                </a:solidFill>
              </a:rPr>
              <a:t>	1.	The total points from all rounds determine the winner.</a:t>
            </a:r>
            <a:endParaRPr lang="en-GB" b="1" dirty="0">
              <a:solidFill>
                <a:srgbClr val="00B050"/>
              </a:solidFill>
            </a:endParaRPr>
          </a:p>
          <a:p>
            <a:pPr lvl="0">
              <a:tabLst>
                <a:tab pos="1057275" algn="l"/>
              </a:tabLst>
            </a:pPr>
            <a:endParaRPr lang="en-GB" sz="1000" b="1" dirty="0">
              <a:solidFill>
                <a:srgbClr val="00B050"/>
              </a:solidFill>
            </a:endParaRPr>
          </a:p>
          <a:p>
            <a:pPr lvl="0">
              <a:tabLst>
                <a:tab pos="701675" algn="l"/>
                <a:tab pos="1057275" algn="l"/>
              </a:tabLst>
            </a:pPr>
            <a:r>
              <a:rPr lang="en-GB" altLang="en-US" dirty="0">
                <a:solidFill>
                  <a:srgbClr val="00B050"/>
                </a:solidFill>
              </a:rPr>
              <a:t>	2.	If the scores remain tied, a tie-break is held. The two participants 			alternate, making 1 attempt each at the middle target rings, until a 			winner is determined.</a:t>
            </a:r>
            <a:endParaRPr lang="en-GB" b="1" dirty="0">
              <a:solidFill>
                <a:srgbClr val="00B050"/>
              </a:solidFill>
            </a:endParaRPr>
          </a:p>
        </p:txBody>
      </p:sp>
    </p:spTree>
    <p:extLst>
      <p:ext uri="{BB962C8B-B14F-4D97-AF65-F5344CB8AC3E}">
        <p14:creationId xmlns:p14="http://schemas.microsoft.com/office/powerpoint/2010/main" val="289978381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068B9-671A-687F-432C-1E41E124D012}"/>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73E8B444-A7F3-C462-61C0-083A1D351DE6}"/>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26</a:t>
            </a:fld>
            <a:endParaRPr dirty="0"/>
          </a:p>
        </p:txBody>
      </p:sp>
      <p:sp>
        <p:nvSpPr>
          <p:cNvPr id="32" name="Text">
            <a:extLst>
              <a:ext uri="{FF2B5EF4-FFF2-40B4-BE49-F238E27FC236}">
                <a16:creationId xmlns:a16="http://schemas.microsoft.com/office/drawing/2014/main" id="{F7A59F12-9506-EF9D-5F8E-60D328EFE7E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4ECBB3A0-C465-4EF3-5806-12765BD20B3D}"/>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5</a:t>
            </a:r>
            <a:br>
              <a:rPr dirty="0"/>
            </a:br>
            <a:r>
              <a:rPr lang="en-GB" altLang="en-US" dirty="0"/>
              <a:t>TARGET COMPETITION</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EA531C0D-EB4E-EA48-7F20-1B1D3DC60F00}"/>
              </a:ext>
            </a:extLst>
          </p:cNvPr>
          <p:cNvSpPr txBox="1"/>
          <p:nvPr/>
        </p:nvSpPr>
        <p:spPr>
          <a:xfrm>
            <a:off x="329184" y="1154889"/>
            <a:ext cx="8449056" cy="47705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511	</a:t>
            </a:r>
            <a:r>
              <a:rPr lang="en-GB" altLang="en-US" sz="2000" b="1" dirty="0">
                <a:solidFill>
                  <a:srgbClr val="275E99"/>
                </a:solidFill>
              </a:rPr>
              <a:t>Warm-up times and practice attempts</a:t>
            </a:r>
            <a:endParaRPr lang="en-GB" sz="2000" b="1" dirty="0">
              <a:solidFill>
                <a:schemeClr val="tx1"/>
              </a:solidFill>
            </a:endParaRPr>
          </a:p>
          <a:p>
            <a:pPr algn="just">
              <a:tabLst>
                <a:tab pos="1057275" algn="l"/>
              </a:tabLst>
            </a:pPr>
            <a:r>
              <a:rPr lang="en-GB" altLang="en-US" sz="1650" dirty="0">
                <a:solidFill>
                  <a:schemeClr val="tx1"/>
                </a:solidFill>
              </a:rPr>
              <a:t>	Added:</a:t>
            </a:r>
          </a:p>
          <a:p>
            <a:pPr>
              <a:tabLst>
                <a:tab pos="1057275" algn="l"/>
              </a:tabLst>
            </a:pPr>
            <a:r>
              <a:rPr lang="en-GB" altLang="en-US" sz="1650" dirty="0">
                <a:solidFill>
                  <a:srgbClr val="00B050"/>
                </a:solidFill>
              </a:rPr>
              <a:t>	At the start of the competition, each player receives:</a:t>
            </a:r>
          </a:p>
          <a:p>
            <a:pPr>
              <a:tabLst>
                <a:tab pos="1057275" algn="l"/>
              </a:tabLst>
            </a:pPr>
            <a:endParaRPr lang="de-DE" sz="500" b="1" dirty="0">
              <a:solidFill>
                <a:srgbClr val="00B050"/>
              </a:solidFill>
            </a:endParaRPr>
          </a:p>
          <a:p>
            <a:pPr>
              <a:tabLst>
                <a:tab pos="1057275" algn="l"/>
                <a:tab pos="3775075" algn="l"/>
              </a:tabLst>
            </a:pPr>
            <a:r>
              <a:rPr lang="en-GB" altLang="en-US" sz="1650" dirty="0">
                <a:solidFill>
                  <a:srgbClr val="00B050"/>
                </a:solidFill>
              </a:rPr>
              <a:t>	Individual Target Classic:	8 minutes of warm-up time</a:t>
            </a:r>
            <a:endParaRPr lang="en-GB" b="1" dirty="0">
              <a:solidFill>
                <a:srgbClr val="00B050"/>
              </a:solidFill>
            </a:endParaRPr>
          </a:p>
          <a:p>
            <a:pPr>
              <a:tabLst>
                <a:tab pos="1057275" algn="l"/>
                <a:tab pos="3775075" algn="l"/>
              </a:tabLst>
            </a:pPr>
            <a:r>
              <a:rPr lang="en-GB" altLang="en-US" sz="1650" dirty="0">
                <a:solidFill>
                  <a:srgbClr val="00B050"/>
                </a:solidFill>
              </a:rPr>
              <a:t>	Individual Target Compact:	8 minutes of warm-up time</a:t>
            </a:r>
            <a:endParaRPr lang="en-GB" b="1" dirty="0">
              <a:solidFill>
                <a:srgbClr val="00B050"/>
              </a:solidFill>
            </a:endParaRPr>
          </a:p>
          <a:p>
            <a:pPr>
              <a:tabLst>
                <a:tab pos="1057275" algn="l"/>
                <a:tab pos="3775075" algn="l"/>
              </a:tabLst>
            </a:pPr>
            <a:r>
              <a:rPr lang="en-GB" altLang="en-US" sz="1650" dirty="0">
                <a:solidFill>
                  <a:srgbClr val="00B050"/>
                </a:solidFill>
              </a:rPr>
              <a:t>	Target Team Competition:	6 practice attempts in ≤ 4 minutes</a:t>
            </a:r>
            <a:endParaRPr lang="en-GB" b="1" dirty="0">
              <a:solidFill>
                <a:srgbClr val="00B050"/>
              </a:solidFill>
            </a:endParaRPr>
          </a:p>
          <a:p>
            <a:pPr>
              <a:tabLst>
                <a:tab pos="1057275" algn="l"/>
                <a:tab pos="3775075" algn="l"/>
              </a:tabLst>
            </a:pPr>
            <a:r>
              <a:rPr lang="en-GB" altLang="en-US" sz="1650" dirty="0">
                <a:solidFill>
                  <a:srgbClr val="00B050"/>
                </a:solidFill>
              </a:rPr>
              <a:t>	Target Mixed Competition:	6 practice attempts in ≤ 4 minutes</a:t>
            </a:r>
            <a:endParaRPr lang="en-GB" b="1" dirty="0">
              <a:solidFill>
                <a:srgbClr val="00B050"/>
              </a:solidFill>
            </a:endParaRPr>
          </a:p>
          <a:p>
            <a:pPr>
              <a:tabLst>
                <a:tab pos="1057275" algn="l"/>
                <a:tab pos="3775075" algn="l"/>
              </a:tabLst>
            </a:pPr>
            <a:r>
              <a:rPr lang="en-GB" altLang="en-US" sz="1650" dirty="0">
                <a:solidFill>
                  <a:srgbClr val="00B050"/>
                </a:solidFill>
              </a:rPr>
              <a:t>	Head-to-Head:	8 practice attempts each</a:t>
            </a:r>
            <a:r>
              <a:rPr lang="en-GB" altLang="en-US" b="1" dirty="0">
                <a:solidFill>
                  <a:srgbClr val="00B050"/>
                </a:solidFill>
              </a:rPr>
              <a:t> </a:t>
            </a:r>
            <a:r>
              <a:rPr lang="en-GB" altLang="en-US" sz="1650" dirty="0">
                <a:solidFill>
                  <a:srgbClr val="00B050"/>
                </a:solidFill>
              </a:rPr>
              <a:t>alternating with the 			opponent</a:t>
            </a:r>
            <a:endParaRPr lang="en-GB" b="1" dirty="0">
              <a:solidFill>
                <a:srgbClr val="00B050"/>
              </a:solidFill>
            </a:endParaRPr>
          </a:p>
          <a:p>
            <a:pPr>
              <a:tabLst>
                <a:tab pos="1057275" algn="l"/>
              </a:tabLst>
            </a:pPr>
            <a:endParaRPr lang="de-DE" sz="500" b="1" dirty="0">
              <a:solidFill>
                <a:srgbClr val="00B050"/>
              </a:solidFill>
            </a:endParaRPr>
          </a:p>
          <a:p>
            <a:pPr>
              <a:tabLst>
                <a:tab pos="1057275" algn="l"/>
              </a:tabLst>
            </a:pPr>
            <a:r>
              <a:rPr lang="en-GB" altLang="en-US" sz="1650" dirty="0">
                <a:solidFill>
                  <a:srgbClr val="00B050"/>
                </a:solidFill>
              </a:rPr>
              <a:t>	No practice attempts are permitted on the competition lanes before the start of 	the competition.</a:t>
            </a:r>
            <a:endParaRPr lang="en-GB" b="1" dirty="0">
              <a:solidFill>
                <a:srgbClr val="00B050"/>
              </a:solidFill>
            </a:endParaRPr>
          </a:p>
          <a:p>
            <a:pPr>
              <a:tabLst>
                <a:tab pos="1057275" algn="l"/>
              </a:tabLst>
            </a:pPr>
            <a:endParaRPr lang="de-DE" sz="500" b="1" dirty="0">
              <a:solidFill>
                <a:srgbClr val="00B050"/>
              </a:solidFill>
            </a:endParaRPr>
          </a:p>
          <a:p>
            <a:pPr>
              <a:tabLst>
                <a:tab pos="1057275" algn="l"/>
              </a:tabLst>
            </a:pPr>
            <a:r>
              <a:rPr lang="en-GB" altLang="en-US" sz="1650" b="1" dirty="0">
                <a:solidFill>
                  <a:srgbClr val="00B050"/>
                </a:solidFill>
              </a:rPr>
              <a:t>	Time limits for scoring rounds:</a:t>
            </a:r>
          </a:p>
          <a:p>
            <a:pPr>
              <a:tabLst>
                <a:tab pos="1057275" algn="l"/>
              </a:tabLst>
            </a:pPr>
            <a:endParaRPr lang="de-DE" sz="500" b="1" dirty="0">
              <a:solidFill>
                <a:srgbClr val="00B050"/>
              </a:solidFill>
            </a:endParaRPr>
          </a:p>
          <a:p>
            <a:pPr>
              <a:tabLst>
                <a:tab pos="1057275" algn="l"/>
                <a:tab pos="3775075" algn="l"/>
              </a:tabLst>
            </a:pPr>
            <a:r>
              <a:rPr lang="en-GB" altLang="en-US" sz="1650" dirty="0">
                <a:solidFill>
                  <a:srgbClr val="00B050"/>
                </a:solidFill>
              </a:rPr>
              <a:t>	Individual Target Classic:	18 minutes of scoring time</a:t>
            </a:r>
            <a:endParaRPr lang="en-GB" b="1" dirty="0">
              <a:solidFill>
                <a:srgbClr val="00B050"/>
              </a:solidFill>
            </a:endParaRPr>
          </a:p>
          <a:p>
            <a:pPr>
              <a:tabLst>
                <a:tab pos="1057275" algn="l"/>
                <a:tab pos="3775075" algn="l"/>
              </a:tabLst>
            </a:pPr>
            <a:r>
              <a:rPr lang="en-GB" altLang="en-US" sz="1650" dirty="0">
                <a:solidFill>
                  <a:srgbClr val="00B050"/>
                </a:solidFill>
              </a:rPr>
              <a:t>	Individual Target Compact:	12 minutes of scoring time</a:t>
            </a:r>
            <a:endParaRPr lang="en-GB" b="1" dirty="0">
              <a:solidFill>
                <a:srgbClr val="00B050"/>
              </a:solidFill>
            </a:endParaRPr>
          </a:p>
          <a:p>
            <a:pPr>
              <a:tabLst>
                <a:tab pos="1057275" algn="l"/>
                <a:tab pos="3775075" algn="l"/>
              </a:tabLst>
            </a:pPr>
            <a:r>
              <a:rPr lang="en-GB" altLang="en-US" sz="1650" dirty="0">
                <a:solidFill>
                  <a:srgbClr val="00B050"/>
                </a:solidFill>
              </a:rPr>
              <a:t>	Target Team Competition:	9 minutes of scoring time</a:t>
            </a:r>
            <a:endParaRPr lang="en-GB" b="1" dirty="0">
              <a:solidFill>
                <a:srgbClr val="00B050"/>
              </a:solidFill>
            </a:endParaRPr>
          </a:p>
          <a:p>
            <a:pPr>
              <a:tabLst>
                <a:tab pos="1057275" algn="l"/>
                <a:tab pos="3775075" algn="l"/>
              </a:tabLst>
            </a:pPr>
            <a:r>
              <a:rPr lang="en-GB" altLang="en-US" sz="1650" dirty="0">
                <a:solidFill>
                  <a:srgbClr val="00B050"/>
                </a:solidFill>
              </a:rPr>
              <a:t>	Target Mixed Competition:	9 minutes of scoring time</a:t>
            </a:r>
            <a:endParaRPr lang="en-GB" b="1" dirty="0">
              <a:solidFill>
                <a:srgbClr val="00B050"/>
              </a:solidFill>
            </a:endParaRPr>
          </a:p>
          <a:p>
            <a:pPr>
              <a:tabLst>
                <a:tab pos="1057275" algn="l"/>
                <a:tab pos="3775075" algn="l"/>
              </a:tabLst>
            </a:pPr>
            <a:r>
              <a:rPr lang="en-GB" altLang="en-US" sz="1650" dirty="0">
                <a:solidFill>
                  <a:srgbClr val="00B050"/>
                </a:solidFill>
              </a:rPr>
              <a:t>	Head-to-Head:	≤ 3 minutes of scoring time,</a:t>
            </a:r>
            <a:r>
              <a:rPr lang="en-GB" altLang="en-US" b="1" dirty="0">
                <a:solidFill>
                  <a:srgbClr val="00B050"/>
                </a:solidFill>
              </a:rPr>
              <a:t> </a:t>
            </a:r>
            <a:r>
              <a:rPr lang="en-GB" altLang="en-US" sz="1650" dirty="0">
                <a:solidFill>
                  <a:srgbClr val="00B050"/>
                </a:solidFill>
              </a:rPr>
              <a:t>per player, per round</a:t>
            </a:r>
            <a:endParaRPr lang="en-GB" b="1" dirty="0">
              <a:solidFill>
                <a:srgbClr val="00B050"/>
              </a:solidFill>
            </a:endParaRPr>
          </a:p>
        </p:txBody>
      </p:sp>
    </p:spTree>
    <p:extLst>
      <p:ext uri="{BB962C8B-B14F-4D97-AF65-F5344CB8AC3E}">
        <p14:creationId xmlns:p14="http://schemas.microsoft.com/office/powerpoint/2010/main" val="75627503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7D210-D5C2-C717-C24C-239B1DAE7224}"/>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6C1AB71-DBD9-206B-5BAA-6A9DE58629C0}"/>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27</a:t>
            </a:fld>
            <a:endParaRPr dirty="0"/>
          </a:p>
        </p:txBody>
      </p:sp>
      <p:sp>
        <p:nvSpPr>
          <p:cNvPr id="32" name="Text">
            <a:extLst>
              <a:ext uri="{FF2B5EF4-FFF2-40B4-BE49-F238E27FC236}">
                <a16:creationId xmlns:a16="http://schemas.microsoft.com/office/drawing/2014/main" id="{914A13DA-CF0A-8414-43D1-DD26732FD872}"/>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5CED2A34-257E-09EB-D7F4-037103CE1A4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5</a:t>
            </a:r>
            <a:br>
              <a:rPr dirty="0"/>
            </a:br>
            <a:r>
              <a:rPr lang="en-GB" altLang="en-US" dirty="0"/>
              <a:t>TARGET COMPETITION</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41E876E2-6CC3-F93F-F621-519A7A482E2A}"/>
              </a:ext>
            </a:extLst>
          </p:cNvPr>
          <p:cNvSpPr txBox="1"/>
          <p:nvPr/>
        </p:nvSpPr>
        <p:spPr>
          <a:xfrm>
            <a:off x="329184" y="1154889"/>
            <a:ext cx="8449056" cy="26160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532	</a:t>
            </a:r>
            <a:r>
              <a:rPr lang="en-GB" altLang="en-US" sz="2000" b="1" dirty="0">
                <a:solidFill>
                  <a:srgbClr val="275E99"/>
                </a:solidFill>
              </a:rPr>
              <a:t>Team classification</a:t>
            </a:r>
            <a:endParaRPr lang="en-GB" sz="2000" b="1" dirty="0">
              <a:solidFill>
                <a:schemeClr val="tx1"/>
              </a:solidFill>
            </a:endParaRPr>
          </a:p>
          <a:p>
            <a:pPr algn="just">
              <a:tabLst>
                <a:tab pos="1057275" algn="l"/>
              </a:tabLst>
            </a:pPr>
            <a:r>
              <a:rPr lang="en-GB" altLang="en-US" dirty="0">
                <a:solidFill>
                  <a:schemeClr val="tx1"/>
                </a:solidFill>
              </a:rPr>
              <a:t>	Removed: </a:t>
            </a:r>
            <a:r>
              <a:rPr lang="en-GB" altLang="en-US" sz="1100" dirty="0">
                <a:solidFill>
                  <a:srgbClr val="C00000"/>
                </a:solidFill>
              </a:rPr>
              <a:t>(replaced by IER Rules 501, 507, 508, 509 and 511)</a:t>
            </a:r>
          </a:p>
          <a:p>
            <a:pPr algn="just">
              <a:tabLst>
                <a:tab pos="1057275" algn="l"/>
              </a:tabLst>
            </a:pPr>
            <a:r>
              <a:rPr lang="en-GB" altLang="en-US" dirty="0">
                <a:solidFill>
                  <a:srgbClr val="FF0000"/>
                </a:solidFill>
              </a:rPr>
              <a:t>	</a:t>
            </a:r>
            <a:r>
              <a:rPr lang="en-GB" altLang="en-US" strike="sngStrike" dirty="0">
                <a:solidFill>
                  <a:srgbClr val="FF0000"/>
                </a:solidFill>
              </a:rPr>
              <a:t>A target competition team consists of 4 players in women’s and men’s </a:t>
            </a:r>
            <a:r>
              <a:rPr lang="en-GB" altLang="en-US" dirty="0">
                <a:solidFill>
                  <a:srgbClr val="FF0000"/>
                </a:solidFill>
              </a:rPr>
              <a:t>	</a:t>
            </a:r>
            <a:r>
              <a:rPr lang="en-GB" altLang="en-US" strike="sngStrike" dirty="0">
                <a:solidFill>
                  <a:srgbClr val="FF0000"/>
                </a:solidFill>
              </a:rPr>
              <a:t>events. A mixed team consists of 2 female and 2 male players.</a:t>
            </a:r>
          </a:p>
          <a:p>
            <a:pPr algn="just">
              <a:tabLst>
                <a:tab pos="1057275" algn="l"/>
              </a:tabLst>
            </a:pPr>
            <a:r>
              <a:rPr lang="en-GB" altLang="en-US" dirty="0">
                <a:solidFill>
                  <a:srgbClr val="FF0000"/>
                </a:solidFill>
              </a:rPr>
              <a:t>	</a:t>
            </a:r>
            <a:r>
              <a:rPr lang="en-GB" altLang="en-US" strike="sngStrike" dirty="0">
                <a:solidFill>
                  <a:srgbClr val="FF0000"/>
                </a:solidFill>
              </a:rPr>
              <a:t>The starting order and allocation of competition lanes are determined by </a:t>
            </a:r>
            <a:r>
              <a:rPr lang="en-GB" altLang="en-US" dirty="0">
                <a:solidFill>
                  <a:srgbClr val="FF0000"/>
                </a:solidFill>
              </a:rPr>
              <a:t>	</a:t>
            </a:r>
            <a:r>
              <a:rPr lang="en-GB" altLang="en-US" strike="sngStrike" dirty="0">
                <a:solidFill>
                  <a:srgbClr val="FF0000"/>
                </a:solidFill>
              </a:rPr>
              <a:t>drawing lots.</a:t>
            </a:r>
          </a:p>
          <a:p>
            <a:pPr algn="just">
              <a:tabLst>
                <a:tab pos="1057275" algn="l"/>
              </a:tabLst>
            </a:pPr>
            <a:r>
              <a:rPr lang="en-GB" altLang="en-US" dirty="0">
                <a:solidFill>
                  <a:srgbClr val="FF0000"/>
                </a:solidFill>
              </a:rPr>
              <a:t>	</a:t>
            </a:r>
            <a:r>
              <a:rPr lang="en-GB" altLang="en-US" strike="sngStrike" dirty="0">
                <a:solidFill>
                  <a:srgbClr val="FF0000"/>
                </a:solidFill>
              </a:rPr>
              <a:t>Each player may make 6 practice attempts at the start of their round.</a:t>
            </a:r>
          </a:p>
          <a:p>
            <a:pPr algn="just">
              <a:tabLst>
                <a:tab pos="1057275" algn="l"/>
              </a:tabLst>
            </a:pPr>
            <a:r>
              <a:rPr lang="en-GB" altLang="en-US" dirty="0">
                <a:solidFill>
                  <a:srgbClr val="FF0000"/>
                </a:solidFill>
              </a:rPr>
              <a:t>	</a:t>
            </a:r>
            <a:r>
              <a:rPr lang="en-GB" altLang="en-US" strike="sngStrike" dirty="0">
                <a:solidFill>
                  <a:srgbClr val="FF0000"/>
                </a:solidFill>
              </a:rPr>
              <a:t>The total score of all four players determines the ranking. In the event of </a:t>
            </a:r>
            <a:r>
              <a:rPr lang="en-GB" altLang="en-US" dirty="0">
                <a:solidFill>
                  <a:srgbClr val="FF0000"/>
                </a:solidFill>
              </a:rPr>
              <a:t>	</a:t>
            </a:r>
            <a:r>
              <a:rPr lang="en-GB" altLang="en-US" strike="sngStrike" dirty="0">
                <a:solidFill>
                  <a:srgbClr val="FF0000"/>
                </a:solidFill>
              </a:rPr>
              <a:t>a tie, the scoring is determined in accordance with Rule 531.</a:t>
            </a:r>
          </a:p>
        </p:txBody>
      </p:sp>
    </p:spTree>
    <p:extLst>
      <p:ext uri="{BB962C8B-B14F-4D97-AF65-F5344CB8AC3E}">
        <p14:creationId xmlns:p14="http://schemas.microsoft.com/office/powerpoint/2010/main" val="10317471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BD315-3F4F-531D-6BE5-A468CACDF694}"/>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453FBC7-2FEA-61AE-341F-59545E9F2CFC}"/>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28</a:t>
            </a:fld>
            <a:endParaRPr dirty="0"/>
          </a:p>
        </p:txBody>
      </p:sp>
      <p:sp>
        <p:nvSpPr>
          <p:cNvPr id="32" name="Text">
            <a:extLst>
              <a:ext uri="{FF2B5EF4-FFF2-40B4-BE49-F238E27FC236}">
                <a16:creationId xmlns:a16="http://schemas.microsoft.com/office/drawing/2014/main" id="{D45FD225-EF29-EF5C-32BE-2F3DE450F3DE}"/>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6190CBDE-ED80-C263-E6DB-81C8B6470EEE}"/>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6a</a:t>
            </a:r>
            <a:br>
              <a:rPr dirty="0"/>
            </a:br>
            <a:r>
              <a:rPr lang="en-GB" altLang="en-US" dirty="0"/>
              <a:t>DISTANCE COMPETITION</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6050788F-4C36-8F2F-C3C3-65521073B850}"/>
              </a:ext>
            </a:extLst>
          </p:cNvPr>
          <p:cNvSpPr txBox="1"/>
          <p:nvPr/>
        </p:nvSpPr>
        <p:spPr>
          <a:xfrm>
            <a:off x="329184" y="1154889"/>
            <a:ext cx="8449056" cy="12311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604	</a:t>
            </a:r>
            <a:r>
              <a:rPr lang="en-GB" altLang="en-US" sz="2000" b="1" dirty="0">
                <a:solidFill>
                  <a:srgbClr val="275E99"/>
                </a:solidFill>
              </a:rPr>
              <a:t>Rules</a:t>
            </a:r>
            <a:endParaRPr lang="en-GB" sz="2000" b="1" dirty="0">
              <a:solidFill>
                <a:schemeClr val="tx1"/>
              </a:solidFill>
            </a:endParaRPr>
          </a:p>
          <a:p>
            <a:pPr algn="just">
              <a:tabLst>
                <a:tab pos="1057275" algn="l"/>
              </a:tabLst>
            </a:pPr>
            <a:r>
              <a:rPr lang="en-GB" altLang="en-US" dirty="0">
                <a:solidFill>
                  <a:schemeClr val="tx1"/>
                </a:solidFill>
              </a:rPr>
              <a:t>	Added:</a:t>
            </a:r>
            <a:endParaRPr lang="en-GB" b="1" dirty="0">
              <a:solidFill>
                <a:srgbClr val="C00000"/>
              </a:solidFill>
            </a:endParaRPr>
          </a:p>
          <a:p>
            <a:pPr algn="just">
              <a:tabLst>
                <a:tab pos="1057275" algn="l"/>
              </a:tabLst>
            </a:pPr>
            <a:r>
              <a:rPr lang="en-GB" altLang="en-US" dirty="0"/>
              <a:t>	The starting order in the 1st round follows the draw. </a:t>
            </a:r>
            <a:r>
              <a:rPr lang="en-GB" altLang="en-US" dirty="0">
                <a:solidFill>
                  <a:srgbClr val="00B050"/>
                </a:solidFill>
              </a:rPr>
              <a:t>Start numbers must 	be used and worn visibly.</a:t>
            </a:r>
            <a:endParaRPr lang="en-GB" strike="sngStrike" dirty="0">
              <a:solidFill>
                <a:srgbClr val="00B050"/>
              </a:solidFill>
            </a:endParaRPr>
          </a:p>
        </p:txBody>
      </p:sp>
    </p:spTree>
    <p:extLst>
      <p:ext uri="{BB962C8B-B14F-4D97-AF65-F5344CB8AC3E}">
        <p14:creationId xmlns:p14="http://schemas.microsoft.com/office/powerpoint/2010/main" val="110790004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F0B47-D895-EA44-EBF5-B55BD57521AF}"/>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958882A-C7B0-AFCF-5404-EA9F98C012C2}"/>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29</a:t>
            </a:fld>
            <a:endParaRPr dirty="0"/>
          </a:p>
        </p:txBody>
      </p:sp>
      <p:sp>
        <p:nvSpPr>
          <p:cNvPr id="32" name="Text">
            <a:extLst>
              <a:ext uri="{FF2B5EF4-FFF2-40B4-BE49-F238E27FC236}">
                <a16:creationId xmlns:a16="http://schemas.microsoft.com/office/drawing/2014/main" id="{AFA8B7C2-D0F4-607E-6141-0E00049B6307}"/>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A02377DC-DA70-7822-9C94-5C683E80CCEF}"/>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6b</a:t>
            </a:r>
            <a:br>
              <a:rPr dirty="0"/>
            </a:br>
            <a:r>
              <a:rPr lang="en-GB" altLang="en-US" dirty="0"/>
              <a:t>SPEED COMPETITION</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CDEECFEB-2510-0363-3EB4-84AA8E46E103}"/>
              </a:ext>
            </a:extLst>
          </p:cNvPr>
          <p:cNvSpPr txBox="1"/>
          <p:nvPr/>
        </p:nvSpPr>
        <p:spPr>
          <a:xfrm>
            <a:off x="329184" y="1154889"/>
            <a:ext cx="8449056" cy="34470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651- 691 </a:t>
            </a:r>
            <a:r>
              <a:rPr lang="en-GB" altLang="en-US" sz="1100" b="1" dirty="0">
                <a:solidFill>
                  <a:srgbClr val="C00000"/>
                </a:solidFill>
              </a:rPr>
              <a:t> (speed competition reinstated)</a:t>
            </a:r>
          </a:p>
          <a:p>
            <a:pPr algn="just">
              <a:tabLst>
                <a:tab pos="1057275" algn="l"/>
              </a:tabLst>
            </a:pPr>
            <a:r>
              <a:rPr lang="en-GB" altLang="en-US" dirty="0">
                <a:solidFill>
                  <a:srgbClr val="275E99"/>
                </a:solidFill>
              </a:rPr>
              <a:t>	The speed competition is a competition between individual players to 	achieve the shortest times in which the stock covers a measured 	distance of 40 m.</a:t>
            </a:r>
          </a:p>
          <a:p>
            <a:pPr algn="just">
              <a:tabLst>
                <a:tab pos="1057275" algn="l"/>
              </a:tabLst>
            </a:pPr>
            <a:endParaRPr lang="en-GB" altLang="en-US" dirty="0">
              <a:solidFill>
                <a:srgbClr val="275E99"/>
              </a:solidFill>
            </a:endParaRPr>
          </a:p>
          <a:p>
            <a:pPr algn="just">
              <a:tabLst>
                <a:tab pos="1057275" algn="l"/>
              </a:tabLst>
            </a:pPr>
            <a:r>
              <a:rPr lang="en-GB" altLang="en-US" dirty="0">
                <a:solidFill>
                  <a:srgbClr val="00B050"/>
                </a:solidFill>
              </a:rPr>
              <a:t>	The 12th edition of the International Icestock Rules (IER) officially 	reinstates the speed competition. Rules 651 to 691 set out all provisions 	for this event.</a:t>
            </a:r>
          </a:p>
          <a:p>
            <a:pPr algn="just">
              <a:tabLst>
                <a:tab pos="1057275" algn="l"/>
              </a:tabLst>
            </a:pPr>
            <a:r>
              <a:rPr lang="en-GB" altLang="en-US" dirty="0">
                <a:solidFill>
                  <a:srgbClr val="00B050"/>
                </a:solidFill>
              </a:rPr>
              <a:t>	Reinstating the event aims to promote the speed competition as a 	distinct and attractive discipline of Icestocksport over the long term.</a:t>
            </a:r>
          </a:p>
          <a:p>
            <a:pPr algn="just">
              <a:tabLst>
                <a:tab pos="1057275" algn="l"/>
              </a:tabLst>
            </a:pPr>
            <a:r>
              <a:rPr lang="en-GB" altLang="en-US" dirty="0">
                <a:solidFill>
                  <a:srgbClr val="00B050"/>
                </a:solidFill>
              </a:rPr>
              <a:t>	Rules 651 to 691 provide the complete basis for planning, organising 	and running this competition in international Icestocksport.</a:t>
            </a:r>
          </a:p>
        </p:txBody>
      </p:sp>
    </p:spTree>
    <p:extLst>
      <p:ext uri="{BB962C8B-B14F-4D97-AF65-F5344CB8AC3E}">
        <p14:creationId xmlns:p14="http://schemas.microsoft.com/office/powerpoint/2010/main" val="497335451"/>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67EEB-79EF-93EC-7DFE-F09E89E4B67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F552FC87-AE0C-4D4C-A52D-8CF4C8E6A279}"/>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30</a:t>
            </a:fld>
            <a:endParaRPr dirty="0"/>
          </a:p>
        </p:txBody>
      </p:sp>
      <p:sp>
        <p:nvSpPr>
          <p:cNvPr id="32" name="Text">
            <a:extLst>
              <a:ext uri="{FF2B5EF4-FFF2-40B4-BE49-F238E27FC236}">
                <a16:creationId xmlns:a16="http://schemas.microsoft.com/office/drawing/2014/main" id="{76197976-7477-77A1-7A77-1C4C527D79DA}"/>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53900FBD-3CDE-3FEC-34F1-BB6FE5B1F06C}"/>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7</a:t>
            </a:r>
            <a:br>
              <a:rPr dirty="0"/>
            </a:br>
            <a:r>
              <a:rPr lang="en-GB" altLang="en-US" dirty="0"/>
              <a:t>ELITE SPORT</a:t>
            </a:r>
            <a:endParaRPr lang="en-GB" noProof="0" dirty="0"/>
          </a:p>
          <a:p>
            <a:pPr defTabSz="713231">
              <a:defRPr sz="2574"/>
            </a:pPr>
            <a:endParaRPr lang="en-GB" noProof="0" dirty="0"/>
          </a:p>
        </p:txBody>
      </p:sp>
      <p:sp>
        <p:nvSpPr>
          <p:cNvPr id="9" name="Textfeld 8">
            <a:extLst>
              <a:ext uri="{FF2B5EF4-FFF2-40B4-BE49-F238E27FC236}">
                <a16:creationId xmlns:a16="http://schemas.microsoft.com/office/drawing/2014/main" id="{AEE39A71-549F-3849-7FF5-E815E544E42E}"/>
              </a:ext>
            </a:extLst>
          </p:cNvPr>
          <p:cNvSpPr txBox="1"/>
          <p:nvPr/>
        </p:nvSpPr>
        <p:spPr>
          <a:xfrm>
            <a:off x="329184" y="1162323"/>
            <a:ext cx="8449056" cy="38779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GB" altLang="en-US" b="1" dirty="0">
                <a:solidFill>
                  <a:srgbClr val="C00000"/>
                </a:solidFill>
              </a:rPr>
              <a:t>New section on elite sport</a:t>
            </a:r>
            <a:endParaRPr lang="en-GB" dirty="0">
              <a:solidFill>
                <a:srgbClr val="C00000"/>
              </a:solidFill>
            </a:endParaRPr>
          </a:p>
          <a:p>
            <a:pPr algn="just"/>
            <a:r>
              <a:rPr lang="en-GB" altLang="en-US" dirty="0">
                <a:solidFill>
                  <a:srgbClr val="275E99"/>
                </a:solidFill>
              </a:rPr>
              <a:t>The 12th edition of the International Icestock Rules (IER) introduces </a:t>
            </a:r>
            <a:r>
              <a:rPr lang="en-GB" altLang="en-US" b="1" dirty="0">
                <a:solidFill>
                  <a:srgbClr val="275E99"/>
                </a:solidFill>
              </a:rPr>
              <a:t>Section 7, “Elite Sport”</a:t>
            </a:r>
            <a:r>
              <a:rPr lang="en-GB" altLang="en-US" dirty="0">
                <a:solidFill>
                  <a:srgbClr val="275E99"/>
                </a:solidFill>
              </a:rPr>
              <a:t>, for the first time.</a:t>
            </a:r>
          </a:p>
          <a:p>
            <a:pPr algn="just"/>
            <a:endParaRPr lang="de-DE" sz="1000" dirty="0">
              <a:solidFill>
                <a:srgbClr val="275E99"/>
              </a:solidFill>
            </a:endParaRPr>
          </a:p>
          <a:p>
            <a:pPr algn="just"/>
            <a:r>
              <a:rPr lang="en-GB" altLang="en-US" dirty="0">
                <a:solidFill>
                  <a:srgbClr val="275E99"/>
                </a:solidFill>
              </a:rPr>
              <a:t>This separate section clearly defines the specific requirements and conditions of international elite sport and incorporates them systematically into the rules. It reflects the growing professionalism of international competitions and establishes a consistent basis for events at the highest sporting level.</a:t>
            </a:r>
          </a:p>
          <a:p>
            <a:pPr algn="just"/>
            <a:endParaRPr lang="de-DE" sz="1000" dirty="0">
              <a:solidFill>
                <a:srgbClr val="275E99"/>
              </a:solidFill>
            </a:endParaRPr>
          </a:p>
          <a:p>
            <a:pPr algn="just"/>
            <a:r>
              <a:rPr lang="en-GB" altLang="en-US" dirty="0">
                <a:solidFill>
                  <a:srgbClr val="275E99"/>
                </a:solidFill>
              </a:rPr>
              <a:t>As a result of this structural expansion, the former </a:t>
            </a:r>
            <a:r>
              <a:rPr lang="en-GB" altLang="en-US" b="1" dirty="0">
                <a:solidFill>
                  <a:srgbClr val="275E99"/>
                </a:solidFill>
              </a:rPr>
              <a:t>Section 7, “Officials”</a:t>
            </a:r>
            <a:r>
              <a:rPr lang="en-GB" altLang="en-US" dirty="0">
                <a:solidFill>
                  <a:srgbClr val="275E99"/>
                </a:solidFill>
              </a:rPr>
              <a:t>, has been moved without substantive change and is now </a:t>
            </a:r>
            <a:r>
              <a:rPr lang="en-GB" altLang="en-US" b="1" dirty="0">
                <a:solidFill>
                  <a:srgbClr val="275E99"/>
                </a:solidFill>
              </a:rPr>
              <a:t>Section 9</a:t>
            </a:r>
            <a:r>
              <a:rPr lang="en-GB" altLang="en-US" dirty="0">
                <a:solidFill>
                  <a:srgbClr val="275E99"/>
                </a:solidFill>
              </a:rPr>
              <a:t> of the IER.</a:t>
            </a:r>
          </a:p>
          <a:p>
            <a:pPr algn="just"/>
            <a:endParaRPr lang="de-DE" sz="1000" dirty="0">
              <a:solidFill>
                <a:srgbClr val="275E99"/>
              </a:solidFill>
            </a:endParaRPr>
          </a:p>
          <a:p>
            <a:pPr algn="just"/>
            <a:r>
              <a:rPr lang="en-GB" altLang="en-US" dirty="0">
                <a:solidFill>
                  <a:srgbClr val="275E99"/>
                </a:solidFill>
              </a:rPr>
              <a:t>The substantive provisions concerning officials generally remain in place. Only the structure and numbering have been adjusted to incorporate the new </a:t>
            </a:r>
            <a:r>
              <a:rPr lang="en-GB" altLang="en-US" b="1" dirty="0">
                <a:solidFill>
                  <a:srgbClr val="275E99"/>
                </a:solidFill>
              </a:rPr>
              <a:t>elite sport section</a:t>
            </a:r>
            <a:r>
              <a:rPr lang="en-GB" altLang="en-US" dirty="0">
                <a:solidFill>
                  <a:srgbClr val="275E99"/>
                </a:solidFill>
              </a:rPr>
              <a:t> into the IER.</a:t>
            </a:r>
          </a:p>
        </p:txBody>
      </p:sp>
    </p:spTree>
    <p:extLst>
      <p:ext uri="{BB962C8B-B14F-4D97-AF65-F5344CB8AC3E}">
        <p14:creationId xmlns:p14="http://schemas.microsoft.com/office/powerpoint/2010/main" val="3173133419"/>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817A2-B744-EBBD-72D8-98386A015455}"/>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189C2B2-B277-C9B4-91CD-2B87FCC337B0}"/>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31</a:t>
            </a:fld>
            <a:endParaRPr dirty="0"/>
          </a:p>
        </p:txBody>
      </p:sp>
      <p:sp>
        <p:nvSpPr>
          <p:cNvPr id="32" name="Text">
            <a:extLst>
              <a:ext uri="{FF2B5EF4-FFF2-40B4-BE49-F238E27FC236}">
                <a16:creationId xmlns:a16="http://schemas.microsoft.com/office/drawing/2014/main" id="{E64614C0-8909-5512-55E2-2CB1C5984F1C}"/>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7209CB2A-7833-DA7A-C1AA-30236DAC5541}"/>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7</a:t>
            </a:r>
            <a:br>
              <a:rPr dirty="0"/>
            </a:br>
            <a:r>
              <a:rPr lang="en-GB" altLang="en-US" dirty="0"/>
              <a:t>ELITE SPORT</a:t>
            </a:r>
            <a:endParaRPr lang="en-GB" noProof="0" dirty="0"/>
          </a:p>
          <a:p>
            <a:pPr defTabSz="713231">
              <a:defRPr sz="2574"/>
            </a:pPr>
            <a:endParaRPr lang="en-GB" noProof="0" dirty="0"/>
          </a:p>
        </p:txBody>
      </p:sp>
      <p:sp>
        <p:nvSpPr>
          <p:cNvPr id="2" name="Textfeld 1">
            <a:extLst>
              <a:ext uri="{FF2B5EF4-FFF2-40B4-BE49-F238E27FC236}">
                <a16:creationId xmlns:a16="http://schemas.microsoft.com/office/drawing/2014/main" id="{E04FADB6-69AA-D9F4-7942-BC4D3DB03E35}"/>
              </a:ext>
            </a:extLst>
          </p:cNvPr>
          <p:cNvSpPr txBox="1"/>
          <p:nvPr/>
        </p:nvSpPr>
        <p:spPr>
          <a:xfrm>
            <a:off x="329184" y="1162323"/>
            <a:ext cx="8449056" cy="27699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701	</a:t>
            </a:r>
            <a:r>
              <a:rPr lang="en-GB" altLang="en-US" sz="2000" b="1" dirty="0">
                <a:solidFill>
                  <a:srgbClr val="275E99"/>
                </a:solidFill>
              </a:rPr>
              <a:t>Elite sport</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Elite sport in Icestocksport refers to the highest level of performance 	and competition at which athletes compete in accordance with national 	and international competition and association regulations.</a:t>
            </a:r>
            <a:endParaRPr lang="en-GB" b="1" dirty="0">
              <a:solidFill>
                <a:srgbClr val="00B050"/>
              </a:solidFill>
            </a:endParaRPr>
          </a:p>
          <a:p>
            <a:pPr algn="just">
              <a:tabLst>
                <a:tab pos="1057275" algn="l"/>
              </a:tabLst>
            </a:pPr>
            <a:r>
              <a:rPr lang="en-GB" altLang="en-US" dirty="0">
                <a:solidFill>
                  <a:srgbClr val="00B050"/>
                </a:solidFill>
              </a:rPr>
              <a:t>	It is characterised by a high degree of professionalism, technical 	precision and strict rules and codes of conduct.</a:t>
            </a:r>
            <a:endParaRPr lang="en-GB" b="1" dirty="0">
              <a:solidFill>
                <a:srgbClr val="00B050"/>
              </a:solidFill>
            </a:endParaRPr>
          </a:p>
          <a:p>
            <a:pPr algn="just">
              <a:tabLst>
                <a:tab pos="1057275" algn="l"/>
              </a:tabLst>
            </a:pPr>
            <a:endParaRPr lang="de-DE" altLang="en-US" sz="1000" b="1" dirty="0">
              <a:solidFill>
                <a:srgbClr val="00B050"/>
              </a:solidFill>
            </a:endParaRPr>
          </a:p>
          <a:p>
            <a:pPr algn="just">
              <a:tabLst>
                <a:tab pos="1057275" algn="l"/>
              </a:tabLst>
            </a:pPr>
            <a:r>
              <a:rPr lang="en-GB" altLang="en-US" dirty="0">
                <a:solidFill>
                  <a:srgbClr val="00B050"/>
                </a:solidFill>
              </a:rPr>
              <a:t>	Classification as elite sport is determined by the respective national 	federations.</a:t>
            </a:r>
          </a:p>
        </p:txBody>
      </p:sp>
    </p:spTree>
    <p:extLst>
      <p:ext uri="{BB962C8B-B14F-4D97-AF65-F5344CB8AC3E}">
        <p14:creationId xmlns:p14="http://schemas.microsoft.com/office/powerpoint/2010/main" val="1827612466"/>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64723-B615-8C07-0E38-0FA752E56D89}"/>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5AE2448-CAE4-1A75-7E45-CA6F68566966}"/>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32</a:t>
            </a:fld>
            <a:endParaRPr dirty="0"/>
          </a:p>
        </p:txBody>
      </p:sp>
      <p:sp>
        <p:nvSpPr>
          <p:cNvPr id="32" name="Text">
            <a:extLst>
              <a:ext uri="{FF2B5EF4-FFF2-40B4-BE49-F238E27FC236}">
                <a16:creationId xmlns:a16="http://schemas.microsoft.com/office/drawing/2014/main" id="{7CD84D57-EDBA-F2DB-2252-AAAD5796F86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6351375-B37B-7F91-FB19-313B2346E8EC}"/>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7</a:t>
            </a:r>
            <a:br>
              <a:rPr dirty="0"/>
            </a:br>
            <a:r>
              <a:rPr lang="en-GB" altLang="en-US" dirty="0"/>
              <a:t>ELITE SPORT</a:t>
            </a:r>
            <a:endParaRPr lang="en-GB" noProof="0" dirty="0"/>
          </a:p>
          <a:p>
            <a:pPr defTabSz="713231">
              <a:defRPr sz="2574"/>
            </a:pPr>
            <a:endParaRPr lang="en-GB" noProof="0" dirty="0"/>
          </a:p>
        </p:txBody>
      </p:sp>
      <p:sp>
        <p:nvSpPr>
          <p:cNvPr id="2" name="Textfeld 1">
            <a:extLst>
              <a:ext uri="{FF2B5EF4-FFF2-40B4-BE49-F238E27FC236}">
                <a16:creationId xmlns:a16="http://schemas.microsoft.com/office/drawing/2014/main" id="{17576648-F1BB-F219-71EC-408E232D7C5D}"/>
              </a:ext>
            </a:extLst>
          </p:cNvPr>
          <p:cNvSpPr txBox="1"/>
          <p:nvPr/>
        </p:nvSpPr>
        <p:spPr>
          <a:xfrm>
            <a:off x="329184" y="1162323"/>
            <a:ext cx="8449056" cy="43088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702	</a:t>
            </a:r>
            <a:r>
              <a:rPr lang="en-GB" altLang="en-US" sz="2000" b="1" dirty="0">
                <a:solidFill>
                  <a:srgbClr val="275E99"/>
                </a:solidFill>
              </a:rPr>
              <a:t>Conduct requirements</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Athletes must treat opponents, referees and officials fairly and 	respectfully at all times. Unsporting behaviour, verbal aggression and 	any inappropriate discussions with officials are prohibited and will be 	punished.</a:t>
            </a:r>
            <a:endParaRPr lang="en-GB" b="1" dirty="0">
              <a:solidFill>
                <a:srgbClr val="00B050"/>
              </a:solidFill>
            </a:endParaRPr>
          </a:p>
          <a:p>
            <a:pPr algn="just">
              <a:tabLst>
                <a:tab pos="1057275" algn="l"/>
              </a:tabLst>
            </a:pPr>
            <a:r>
              <a:rPr lang="en-GB" altLang="en-US" dirty="0">
                <a:solidFill>
                  <a:srgbClr val="00B050"/>
                </a:solidFill>
              </a:rPr>
              <a:t>	Due to their role as role models for young and amateur athletes, elite 	athletes have an increased duty to uphold integrity and safeguard the 	reputation of the sport.</a:t>
            </a:r>
          </a:p>
          <a:p>
            <a:pPr algn="just">
              <a:tabLst>
                <a:tab pos="1057275" algn="l"/>
              </a:tabLst>
            </a:pPr>
            <a:endParaRPr lang="de-DE" sz="1000" b="1" dirty="0">
              <a:solidFill>
                <a:srgbClr val="00B050"/>
              </a:solidFill>
            </a:endParaRPr>
          </a:p>
          <a:p>
            <a:pPr algn="just">
              <a:tabLst>
                <a:tab pos="1057275" algn="l"/>
              </a:tabLst>
            </a:pPr>
            <a:r>
              <a:rPr lang="en-GB" altLang="en-US" dirty="0">
                <a:solidFill>
                  <a:srgbClr val="00B050"/>
                </a:solidFill>
              </a:rPr>
              <a:t>	Athletes are required to be punctual, have a comprehensive knowledge 	of the rules, and demonstrate continuous readiness to perform and 	professionalism.</a:t>
            </a:r>
            <a:endParaRPr lang="en-GB" b="1" dirty="0">
              <a:solidFill>
                <a:srgbClr val="00B050"/>
              </a:solidFill>
            </a:endParaRPr>
          </a:p>
          <a:p>
            <a:pPr algn="just">
              <a:tabLst>
                <a:tab pos="1057275" algn="l"/>
              </a:tabLst>
            </a:pPr>
            <a:endParaRPr lang="de-DE" sz="1000" b="1" dirty="0">
              <a:solidFill>
                <a:srgbClr val="00B050"/>
              </a:solidFill>
            </a:endParaRPr>
          </a:p>
          <a:p>
            <a:pPr algn="just">
              <a:tabLst>
                <a:tab pos="1057275" algn="l"/>
              </a:tabLst>
            </a:pPr>
            <a:r>
              <a:rPr lang="en-GB" altLang="en-US" dirty="0">
                <a:solidFill>
                  <a:srgbClr val="00B050"/>
                </a:solidFill>
              </a:rPr>
              <a:t>	The WADA anti-doping regulations apply to all athletes. The use of 	prohibited substances or methods is prohibited.</a:t>
            </a:r>
            <a:endParaRPr lang="en-GB" b="1" dirty="0">
              <a:solidFill>
                <a:srgbClr val="00B050"/>
              </a:solidFill>
            </a:endParaRPr>
          </a:p>
        </p:txBody>
      </p:sp>
    </p:spTree>
    <p:extLst>
      <p:ext uri="{BB962C8B-B14F-4D97-AF65-F5344CB8AC3E}">
        <p14:creationId xmlns:p14="http://schemas.microsoft.com/office/powerpoint/2010/main" val="371385962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7BF85-BCD7-D464-A8EB-40A07C99CCA8}"/>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56C46E7-F2B0-5E61-4611-A60CC76C599C}"/>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33</a:t>
            </a:fld>
            <a:endParaRPr dirty="0"/>
          </a:p>
        </p:txBody>
      </p:sp>
      <p:sp>
        <p:nvSpPr>
          <p:cNvPr id="32" name="Text">
            <a:extLst>
              <a:ext uri="{FF2B5EF4-FFF2-40B4-BE49-F238E27FC236}">
                <a16:creationId xmlns:a16="http://schemas.microsoft.com/office/drawing/2014/main" id="{C99254B1-F72F-2442-BE2A-7BB38E484C37}"/>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321F1D96-E91D-0175-E172-6F9B3232EC5E}"/>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7</a:t>
            </a:r>
            <a:br>
              <a:rPr dirty="0"/>
            </a:br>
            <a:r>
              <a:rPr lang="en-GB" altLang="en-US" dirty="0"/>
              <a:t>ELITE SPORT</a:t>
            </a:r>
            <a:endParaRPr lang="en-GB" noProof="0" dirty="0"/>
          </a:p>
          <a:p>
            <a:pPr defTabSz="713231">
              <a:defRPr sz="2574"/>
            </a:pPr>
            <a:endParaRPr lang="en-GB" noProof="0" dirty="0"/>
          </a:p>
        </p:txBody>
      </p:sp>
      <p:sp>
        <p:nvSpPr>
          <p:cNvPr id="2" name="Textfeld 1">
            <a:extLst>
              <a:ext uri="{FF2B5EF4-FFF2-40B4-BE49-F238E27FC236}">
                <a16:creationId xmlns:a16="http://schemas.microsoft.com/office/drawing/2014/main" id="{1ABA3AFD-AF93-AC32-3373-F574D74AE34B}"/>
              </a:ext>
            </a:extLst>
          </p:cNvPr>
          <p:cNvSpPr txBox="1"/>
          <p:nvPr/>
        </p:nvSpPr>
        <p:spPr>
          <a:xfrm>
            <a:off x="329184" y="1162323"/>
            <a:ext cx="8449056" cy="39087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703	</a:t>
            </a:r>
            <a:r>
              <a:rPr lang="en-GB" altLang="en-US" sz="2000" b="1" dirty="0">
                <a:solidFill>
                  <a:srgbClr val="275E99"/>
                </a:solidFill>
              </a:rPr>
              <a:t>Alcohol ban</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In the field of elite sport, there is an absolute zero-tolerance policy 	towards the consumption of alcoholic beverages.</a:t>
            </a:r>
            <a:endParaRPr lang="en-GB" b="1" dirty="0">
              <a:solidFill>
                <a:srgbClr val="00B050"/>
              </a:solidFill>
            </a:endParaRPr>
          </a:p>
          <a:p>
            <a:pPr algn="just">
              <a:tabLst>
                <a:tab pos="1057275" algn="l"/>
              </a:tabLst>
            </a:pPr>
            <a:endParaRPr lang="de-DE" sz="1000" b="1" dirty="0">
              <a:solidFill>
                <a:srgbClr val="00B050"/>
              </a:solidFill>
            </a:endParaRPr>
          </a:p>
          <a:p>
            <a:pPr algn="just">
              <a:tabLst>
                <a:tab pos="1057275" algn="l"/>
              </a:tabLst>
            </a:pPr>
            <a:r>
              <a:rPr lang="en-GB" altLang="en-US" dirty="0">
                <a:solidFill>
                  <a:srgbClr val="00B050"/>
                </a:solidFill>
              </a:rPr>
              <a:t>	The consumption of alcoholic beverages on the sports grounds is 	prohibited for participating athletes, coaches and officials both before 	and during the competition.</a:t>
            </a:r>
            <a:endParaRPr lang="en-GB" b="1" dirty="0">
              <a:solidFill>
                <a:srgbClr val="00B050"/>
              </a:solidFill>
            </a:endParaRPr>
          </a:p>
          <a:p>
            <a:pPr algn="just">
              <a:tabLst>
                <a:tab pos="1057275" algn="l"/>
              </a:tabLst>
            </a:pPr>
            <a:endParaRPr lang="de-DE" sz="1000" b="1" dirty="0">
              <a:solidFill>
                <a:srgbClr val="00B050"/>
              </a:solidFill>
            </a:endParaRPr>
          </a:p>
          <a:p>
            <a:pPr algn="just">
              <a:tabLst>
                <a:tab pos="1057275" algn="l"/>
              </a:tabLst>
            </a:pPr>
            <a:r>
              <a:rPr lang="en-GB" altLang="en-US" dirty="0">
                <a:solidFill>
                  <a:srgbClr val="00B050"/>
                </a:solidFill>
              </a:rPr>
              <a:t>	Random checks may be carried out at any of these times.</a:t>
            </a:r>
            <a:endParaRPr lang="en-GB" b="1" dirty="0">
              <a:solidFill>
                <a:srgbClr val="00B050"/>
              </a:solidFill>
            </a:endParaRPr>
          </a:p>
          <a:p>
            <a:pPr algn="just">
              <a:tabLst>
                <a:tab pos="1057275" algn="l"/>
              </a:tabLst>
            </a:pPr>
            <a:r>
              <a:rPr lang="en-GB" altLang="en-US" dirty="0">
                <a:solidFill>
                  <a:srgbClr val="00B050"/>
                </a:solidFill>
              </a:rPr>
              <a:t>	Any breach of this rule or refusal to undergo a test by athletes will result 	in automatic disqualification.</a:t>
            </a:r>
            <a:endParaRPr lang="en-GB" b="1" dirty="0">
              <a:solidFill>
                <a:srgbClr val="00B050"/>
              </a:solidFill>
            </a:endParaRPr>
          </a:p>
          <a:p>
            <a:pPr algn="just">
              <a:tabLst>
                <a:tab pos="1057275" algn="l"/>
              </a:tabLst>
            </a:pPr>
            <a:endParaRPr lang="de-DE" sz="1000" b="1" dirty="0">
              <a:solidFill>
                <a:srgbClr val="00B050"/>
              </a:solidFill>
            </a:endParaRPr>
          </a:p>
          <a:p>
            <a:pPr algn="just">
              <a:tabLst>
                <a:tab pos="1057275" algn="l"/>
              </a:tabLst>
            </a:pPr>
            <a:r>
              <a:rPr lang="en-GB" altLang="en-US" dirty="0">
                <a:solidFill>
                  <a:srgbClr val="00B050"/>
                </a:solidFill>
              </a:rPr>
              <a:t>	In the event of a breach, coaches and officials are prohibited from 	continuing to participate in or oversee the competition day in question.</a:t>
            </a:r>
            <a:endParaRPr lang="en-GB" b="1" dirty="0">
              <a:solidFill>
                <a:srgbClr val="00B050"/>
              </a:solidFill>
            </a:endParaRPr>
          </a:p>
        </p:txBody>
      </p:sp>
    </p:spTree>
    <p:extLst>
      <p:ext uri="{BB962C8B-B14F-4D97-AF65-F5344CB8AC3E}">
        <p14:creationId xmlns:p14="http://schemas.microsoft.com/office/powerpoint/2010/main" val="333664551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0AFB7-F4F0-F763-63D9-D670B84A834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18A7C0CD-E851-13EA-7F86-937486123BB3}"/>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34</a:t>
            </a:fld>
            <a:endParaRPr dirty="0"/>
          </a:p>
        </p:txBody>
      </p:sp>
      <p:sp>
        <p:nvSpPr>
          <p:cNvPr id="32" name="Text">
            <a:extLst>
              <a:ext uri="{FF2B5EF4-FFF2-40B4-BE49-F238E27FC236}">
                <a16:creationId xmlns:a16="http://schemas.microsoft.com/office/drawing/2014/main" id="{830B654D-02D5-6E67-FD67-4C450ACB1209}"/>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83F9E518-A7E7-8672-82FA-F272358ACB64}"/>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7</a:t>
            </a:r>
            <a:br>
              <a:rPr dirty="0"/>
            </a:br>
            <a:r>
              <a:rPr lang="en-GB" altLang="en-US" dirty="0"/>
              <a:t>ELITE SPORT</a:t>
            </a:r>
            <a:endParaRPr lang="en-GB" noProof="0" dirty="0"/>
          </a:p>
          <a:p>
            <a:pPr defTabSz="713231">
              <a:defRPr sz="2574"/>
            </a:pPr>
            <a:endParaRPr lang="en-GB" noProof="0" dirty="0"/>
          </a:p>
        </p:txBody>
      </p:sp>
      <p:sp>
        <p:nvSpPr>
          <p:cNvPr id="2" name="Textfeld 1">
            <a:extLst>
              <a:ext uri="{FF2B5EF4-FFF2-40B4-BE49-F238E27FC236}">
                <a16:creationId xmlns:a16="http://schemas.microsoft.com/office/drawing/2014/main" id="{AAFA2D35-396B-C405-1328-2BC5CAFDFB6A}"/>
              </a:ext>
            </a:extLst>
          </p:cNvPr>
          <p:cNvSpPr txBox="1"/>
          <p:nvPr/>
        </p:nvSpPr>
        <p:spPr>
          <a:xfrm>
            <a:off x="329184" y="1162323"/>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704	</a:t>
            </a:r>
            <a:r>
              <a:rPr lang="en-GB" altLang="en-US" sz="2000" b="1" dirty="0">
                <a:solidFill>
                  <a:srgbClr val="275E99"/>
                </a:solidFill>
              </a:rPr>
              <a:t>Prohibition of intoxicating substances</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The consumption of illegal substances or substances that impair 	performance is prohibited. Breaches shall result in disqualification and 	further suspensions in accordance with the federations’ regulations.</a:t>
            </a:r>
            <a:endParaRPr lang="en-GB" b="1" dirty="0">
              <a:solidFill>
                <a:srgbClr val="00B050"/>
              </a:solidFill>
            </a:endParaRPr>
          </a:p>
        </p:txBody>
      </p:sp>
      <p:sp>
        <p:nvSpPr>
          <p:cNvPr id="3" name="Textfeld 2">
            <a:extLst>
              <a:ext uri="{FF2B5EF4-FFF2-40B4-BE49-F238E27FC236}">
                <a16:creationId xmlns:a16="http://schemas.microsoft.com/office/drawing/2014/main" id="{556E254A-0F12-926B-7D42-25ACEEA5FC86}"/>
              </a:ext>
            </a:extLst>
          </p:cNvPr>
          <p:cNvSpPr txBox="1"/>
          <p:nvPr/>
        </p:nvSpPr>
        <p:spPr>
          <a:xfrm>
            <a:off x="329184" y="2725235"/>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705	</a:t>
            </a:r>
            <a:r>
              <a:rPr lang="en-GB" altLang="en-US" sz="2000" b="1" dirty="0">
                <a:solidFill>
                  <a:srgbClr val="275E99"/>
                </a:solidFill>
              </a:rPr>
              <a:t>Smoking regulations</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Smoking is permitted only in designated areas. These areas must not 	be set up within sight of the playing area.</a:t>
            </a:r>
            <a:endParaRPr lang="en-GB" b="1" dirty="0">
              <a:solidFill>
                <a:srgbClr val="00B050"/>
              </a:solidFill>
            </a:endParaRPr>
          </a:p>
          <a:p>
            <a:pPr algn="just">
              <a:tabLst>
                <a:tab pos="1057275" algn="l"/>
              </a:tabLst>
            </a:pPr>
            <a:r>
              <a:rPr lang="en-GB" altLang="en-US" dirty="0">
                <a:solidFill>
                  <a:srgbClr val="00B050"/>
                </a:solidFill>
              </a:rPr>
              <a:t>	The competition director is responsible for checking compliance with 	these location requirements. This regulation expressly includes </a:t>
            </a:r>
          </a:p>
          <a:p>
            <a:pPr algn="just">
              <a:tabLst>
                <a:tab pos="1057275" algn="l"/>
              </a:tabLst>
            </a:pPr>
            <a:r>
              <a:rPr lang="en-GB" altLang="en-US" dirty="0">
                <a:solidFill>
                  <a:srgbClr val="00B050"/>
                </a:solidFill>
              </a:rPr>
              <a:t>	e-cigarettes.</a:t>
            </a:r>
            <a:endParaRPr lang="en-GB" b="1" dirty="0">
              <a:solidFill>
                <a:srgbClr val="00B050"/>
              </a:solidFill>
            </a:endParaRPr>
          </a:p>
        </p:txBody>
      </p:sp>
    </p:spTree>
    <p:extLst>
      <p:ext uri="{BB962C8B-B14F-4D97-AF65-F5344CB8AC3E}">
        <p14:creationId xmlns:p14="http://schemas.microsoft.com/office/powerpoint/2010/main" val="360651919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4647B-2FFD-E405-D97B-7500622E100A}"/>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F7267E15-94F6-920D-0D82-0C7811E1884A}"/>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35</a:t>
            </a:fld>
            <a:endParaRPr dirty="0"/>
          </a:p>
        </p:txBody>
      </p:sp>
      <p:sp>
        <p:nvSpPr>
          <p:cNvPr id="32" name="Text">
            <a:extLst>
              <a:ext uri="{FF2B5EF4-FFF2-40B4-BE49-F238E27FC236}">
                <a16:creationId xmlns:a16="http://schemas.microsoft.com/office/drawing/2014/main" id="{F0512A61-3479-38AB-070D-4AA70BA578C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0E11D251-2CD3-319A-E736-82E527B2318C}"/>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7</a:t>
            </a:r>
            <a:br>
              <a:rPr dirty="0"/>
            </a:br>
            <a:r>
              <a:rPr lang="en-GB" altLang="en-US" dirty="0"/>
              <a:t>ELITE SPORT</a:t>
            </a:r>
            <a:endParaRPr lang="en-GB" noProof="0" dirty="0"/>
          </a:p>
          <a:p>
            <a:pPr defTabSz="713231">
              <a:defRPr sz="2574"/>
            </a:pPr>
            <a:endParaRPr lang="en-GB" noProof="0" dirty="0"/>
          </a:p>
        </p:txBody>
      </p:sp>
      <p:sp>
        <p:nvSpPr>
          <p:cNvPr id="2" name="Textfeld 1">
            <a:extLst>
              <a:ext uri="{FF2B5EF4-FFF2-40B4-BE49-F238E27FC236}">
                <a16:creationId xmlns:a16="http://schemas.microsoft.com/office/drawing/2014/main" id="{968CA9C9-FD3F-8589-E5D6-D57422992442}"/>
              </a:ext>
            </a:extLst>
          </p:cNvPr>
          <p:cNvSpPr txBox="1"/>
          <p:nvPr/>
        </p:nvSpPr>
        <p:spPr>
          <a:xfrm>
            <a:off x="329184" y="1162323"/>
            <a:ext cx="8449056" cy="4355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706	</a:t>
            </a:r>
            <a:r>
              <a:rPr lang="en-GB" altLang="en-US" sz="2000" b="1" dirty="0">
                <a:solidFill>
                  <a:srgbClr val="275E99"/>
                </a:solidFill>
              </a:rPr>
              <a:t>Dress code</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In elite sport, uniform, functional and regulation-compliant team-sport 	clothing is mandatory. All team members must compete in identical 	clothing (jersey, trousers, jacket). The clothing must bear the club or 	national coat of arms as well as permitted sponsor logos in accordance 	with association guidelines.</a:t>
            </a:r>
            <a:endParaRPr lang="en-GB" b="1" dirty="0">
              <a:solidFill>
                <a:srgbClr val="00B050"/>
              </a:solidFill>
            </a:endParaRPr>
          </a:p>
          <a:p>
            <a:pPr algn="just">
              <a:tabLst>
                <a:tab pos="1057275" algn="l"/>
              </a:tabLst>
            </a:pPr>
            <a:endParaRPr lang="en-GB" b="1" dirty="0">
              <a:solidFill>
                <a:srgbClr val="00B050"/>
              </a:solidFill>
            </a:endParaRPr>
          </a:p>
          <a:p>
            <a:pPr algn="just">
              <a:tabLst>
                <a:tab pos="1057275" algn="l"/>
              </a:tabLst>
            </a:pPr>
            <a:r>
              <a:rPr lang="en-GB" altLang="en-US" dirty="0">
                <a:solidFill>
                  <a:srgbClr val="00B050"/>
                </a:solidFill>
              </a:rPr>
              <a:t>	</a:t>
            </a:r>
            <a:r>
              <a:rPr lang="en-GB" noProof="0" dirty="0">
                <a:solidFill>
                  <a:srgbClr val="00B050"/>
                </a:solidFill>
              </a:rPr>
              <a:t>Due to the specific climatic conditions in Icestocksport, such as cold or 	draughts in indoor and outdoor venues, players are permitted to choose 	their own clothing in terms of sleeve length and trouser style. This 	means that both short- and long-sleeved tops, as well as shorts or long 	trousers, may be worn. The decision regarding the length of sleeves 	and trousers may be made not only on the basis of personal preference, 	but also, in particular, for health reasons.</a:t>
            </a:r>
            <a:endParaRPr lang="en-GB" b="1" dirty="0">
              <a:solidFill>
                <a:srgbClr val="00B050"/>
              </a:solidFill>
            </a:endParaRPr>
          </a:p>
          <a:p>
            <a:endParaRPr lang="de-DE" sz="500" b="1" dirty="0"/>
          </a:p>
        </p:txBody>
      </p:sp>
    </p:spTree>
    <p:extLst>
      <p:ext uri="{BB962C8B-B14F-4D97-AF65-F5344CB8AC3E}">
        <p14:creationId xmlns:p14="http://schemas.microsoft.com/office/powerpoint/2010/main" val="1953311826"/>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715A0-2D2B-E811-B5B1-696A94A4F06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3E2F167E-CD82-9393-0915-FBCB74A9FF24}"/>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36</a:t>
            </a:fld>
            <a:endParaRPr dirty="0"/>
          </a:p>
        </p:txBody>
      </p:sp>
      <p:sp>
        <p:nvSpPr>
          <p:cNvPr id="32" name="Text">
            <a:extLst>
              <a:ext uri="{FF2B5EF4-FFF2-40B4-BE49-F238E27FC236}">
                <a16:creationId xmlns:a16="http://schemas.microsoft.com/office/drawing/2014/main" id="{4BAF8C54-1171-BEC0-6B59-68AA1C4F60E1}"/>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90B223EF-15EC-EC85-EA96-F10DD3685732}"/>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7</a:t>
            </a:r>
            <a:br>
              <a:rPr dirty="0"/>
            </a:br>
            <a:r>
              <a:rPr lang="en-GB" altLang="en-US" dirty="0"/>
              <a:t>ELITE SPORT</a:t>
            </a:r>
            <a:endParaRPr lang="en-GB" noProof="0" dirty="0"/>
          </a:p>
          <a:p>
            <a:pPr defTabSz="713231">
              <a:defRPr sz="2574"/>
            </a:pPr>
            <a:endParaRPr lang="en-GB" noProof="0" dirty="0"/>
          </a:p>
        </p:txBody>
      </p:sp>
      <p:sp>
        <p:nvSpPr>
          <p:cNvPr id="2" name="Textfeld 1">
            <a:extLst>
              <a:ext uri="{FF2B5EF4-FFF2-40B4-BE49-F238E27FC236}">
                <a16:creationId xmlns:a16="http://schemas.microsoft.com/office/drawing/2014/main" id="{A50ABB81-C135-4446-DA34-238ECF625A99}"/>
              </a:ext>
            </a:extLst>
          </p:cNvPr>
          <p:cNvSpPr txBox="1"/>
          <p:nvPr/>
        </p:nvSpPr>
        <p:spPr>
          <a:xfrm>
            <a:off x="329184" y="1162323"/>
            <a:ext cx="8449056" cy="4555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706	</a:t>
            </a:r>
            <a:r>
              <a:rPr lang="en-GB" altLang="en-US" sz="2000" b="1" dirty="0">
                <a:solidFill>
                  <a:srgbClr val="275E99"/>
                </a:solidFill>
              </a:rPr>
              <a:t>Dress code</a:t>
            </a:r>
            <a:r>
              <a:rPr lang="en-GB" altLang="en-US" sz="2000" b="1" dirty="0">
                <a:solidFill>
                  <a:schemeClr val="tx1"/>
                </a:solidFill>
              </a:rPr>
              <a:t> - Continued</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The prerequisite for this is that they are kept in a uniform colour. For 	example, black or the respective club colour may serve as permissible 	options. This ensures that, despite individual adjustments to weather 	conditions, a uniform appearance of the teams is maintained.</a:t>
            </a:r>
          </a:p>
          <a:p>
            <a:pPr algn="just">
              <a:tabLst>
                <a:tab pos="1057275" algn="l"/>
              </a:tabLst>
            </a:pPr>
            <a:r>
              <a:rPr lang="en-GB" altLang="en-US" dirty="0">
                <a:solidFill>
                  <a:srgbClr val="00B050"/>
                </a:solidFill>
              </a:rPr>
              <a:t>	In case of doubt, the referee shall decide on the admissibility of 	individual items of clothing, taking into account health, safety and 	uniformity.</a:t>
            </a:r>
            <a:endParaRPr lang="en-GB" b="1" dirty="0">
              <a:solidFill>
                <a:srgbClr val="00B050"/>
              </a:solidFill>
            </a:endParaRPr>
          </a:p>
          <a:p>
            <a:pPr algn="just">
              <a:tabLst>
                <a:tab pos="1057275" algn="l"/>
              </a:tabLst>
            </a:pPr>
            <a:r>
              <a:rPr lang="en-GB" altLang="en-US" dirty="0">
                <a:solidFill>
                  <a:srgbClr val="00B050"/>
                </a:solidFill>
              </a:rPr>
              <a:t>	If, in the referee’s view, the kit of two teams in Icestocksport finals is not 	sufficiently distinguishable in terms of colour, the competition director 	shall decide which team must change their kit. A clear colour contrast in 	the outerwear is mandatory.</a:t>
            </a:r>
            <a:endParaRPr lang="en-GB" b="1" dirty="0">
              <a:solidFill>
                <a:srgbClr val="00B050"/>
              </a:solidFill>
            </a:endParaRPr>
          </a:p>
          <a:p>
            <a:pPr algn="just">
              <a:tabLst>
                <a:tab pos="1057275" algn="l"/>
              </a:tabLst>
            </a:pPr>
            <a:r>
              <a:rPr lang="en-GB" altLang="en-US" dirty="0">
                <a:solidFill>
                  <a:srgbClr val="00B050"/>
                </a:solidFill>
              </a:rPr>
              <a:t>	The wearing of smooth or unsuitable shoe soles is prohibited. Approved 	sports shoes with non-slip soles must be worn. This applies throughout 	the entire competition.</a:t>
            </a:r>
            <a:endParaRPr lang="en-GB" b="1" dirty="0">
              <a:solidFill>
                <a:srgbClr val="00B050"/>
              </a:solidFill>
            </a:endParaRPr>
          </a:p>
        </p:txBody>
      </p:sp>
    </p:spTree>
    <p:extLst>
      <p:ext uri="{BB962C8B-B14F-4D97-AF65-F5344CB8AC3E}">
        <p14:creationId xmlns:p14="http://schemas.microsoft.com/office/powerpoint/2010/main" val="127066027"/>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6A204-EA56-9C89-DC6C-36A5C8C07D3D}"/>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ACF1137-214B-FD43-C6D3-C7D22E28E5CE}"/>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37</a:t>
            </a:fld>
            <a:endParaRPr dirty="0"/>
          </a:p>
        </p:txBody>
      </p:sp>
      <p:sp>
        <p:nvSpPr>
          <p:cNvPr id="32" name="Text">
            <a:extLst>
              <a:ext uri="{FF2B5EF4-FFF2-40B4-BE49-F238E27FC236}">
                <a16:creationId xmlns:a16="http://schemas.microsoft.com/office/drawing/2014/main" id="{69A6A852-CFC5-EB5B-6E40-FC82AE4D9D4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6E539784-097B-7753-EE4A-C843158D57CD}"/>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7</a:t>
            </a:r>
            <a:br>
              <a:rPr dirty="0"/>
            </a:br>
            <a:r>
              <a:rPr lang="en-GB" altLang="en-US" dirty="0"/>
              <a:t>ELITE SPORT</a:t>
            </a:r>
            <a:endParaRPr lang="en-GB" noProof="0" dirty="0"/>
          </a:p>
          <a:p>
            <a:pPr defTabSz="713231">
              <a:defRPr sz="2574"/>
            </a:pPr>
            <a:endParaRPr lang="en-GB" noProof="0" dirty="0"/>
          </a:p>
        </p:txBody>
      </p:sp>
      <p:sp>
        <p:nvSpPr>
          <p:cNvPr id="2" name="Textfeld 1">
            <a:extLst>
              <a:ext uri="{FF2B5EF4-FFF2-40B4-BE49-F238E27FC236}">
                <a16:creationId xmlns:a16="http://schemas.microsoft.com/office/drawing/2014/main" id="{6FD9E570-FEE5-CBFF-BC47-C723B056EAB4}"/>
              </a:ext>
            </a:extLst>
          </p:cNvPr>
          <p:cNvSpPr txBox="1"/>
          <p:nvPr/>
        </p:nvSpPr>
        <p:spPr>
          <a:xfrm>
            <a:off x="329184" y="1162323"/>
            <a:ext cx="8449056" cy="4832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707	</a:t>
            </a:r>
            <a:r>
              <a:rPr lang="en-GB" altLang="en-US" sz="2000" b="1" dirty="0">
                <a:solidFill>
                  <a:srgbClr val="275E99"/>
                </a:solidFill>
              </a:rPr>
              <a:t>Equipment requirements</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All sports equipment used in competition must be IFI-approved and 	comply with the relevant testing regulations.</a:t>
            </a:r>
            <a:endParaRPr lang="en-GB" b="1" dirty="0">
              <a:solidFill>
                <a:srgbClr val="00B050"/>
              </a:solidFill>
            </a:endParaRPr>
          </a:p>
          <a:p>
            <a:pPr algn="just">
              <a:tabLst>
                <a:tab pos="1057275" algn="l"/>
              </a:tabLst>
            </a:pPr>
            <a:r>
              <a:rPr lang="en-GB" altLang="en-US" dirty="0">
                <a:solidFill>
                  <a:srgbClr val="00B050"/>
                </a:solidFill>
              </a:rPr>
              <a:t>	The stock body, handle and running sole must fall within the tolerances 	specified in Section 3. The minimum height of summer running soles 	must be ≥ 21.0 mm.</a:t>
            </a:r>
            <a:endParaRPr lang="en-GB" b="1" dirty="0">
              <a:solidFill>
                <a:srgbClr val="00B050"/>
              </a:solidFill>
            </a:endParaRPr>
          </a:p>
          <a:p>
            <a:pPr algn="just">
              <a:tabLst>
                <a:tab pos="1057275" algn="l"/>
              </a:tabLst>
            </a:pPr>
            <a:r>
              <a:rPr lang="en-GB" altLang="en-US" dirty="0">
                <a:solidFill>
                  <a:srgbClr val="00B050"/>
                </a:solidFill>
              </a:rPr>
              <a:t>	A 10-year phase-out period applies to stock bodies and running soles. 	In addition, the implementing regulations of the IFI and the respective 	national federations apply.</a:t>
            </a:r>
            <a:endParaRPr lang="en-GB" b="1" dirty="0">
              <a:solidFill>
                <a:srgbClr val="00B050"/>
              </a:solidFill>
            </a:endParaRPr>
          </a:p>
          <a:p>
            <a:pPr algn="just">
              <a:tabLst>
                <a:tab pos="1057275" algn="l"/>
              </a:tabLst>
            </a:pPr>
            <a:r>
              <a:rPr lang="en-GB" altLang="en-US" dirty="0">
                <a:solidFill>
                  <a:srgbClr val="00B050"/>
                </a:solidFill>
              </a:rPr>
              <a:t>	In IFI competitions, four stock bodies from the same manufacturer and 	of identical design (model and colour) must be used.</a:t>
            </a:r>
            <a:endParaRPr lang="en-GB" b="1" dirty="0">
              <a:solidFill>
                <a:srgbClr val="00B050"/>
              </a:solidFill>
            </a:endParaRPr>
          </a:p>
          <a:p>
            <a:pPr algn="just">
              <a:tabLst>
                <a:tab pos="1057275" algn="l"/>
              </a:tabLst>
            </a:pPr>
            <a:r>
              <a:rPr lang="en-GB" altLang="en-US" dirty="0">
                <a:solidFill>
                  <a:srgbClr val="00B050"/>
                </a:solidFill>
              </a:rPr>
              <a:t>	The competition director and authorised equipment inspectors are 	responsible for checking equipment compliance. All expired inspection 	stickers must be removed beforehand. All sports equipment 	components must be presented clean (except summer running soles) 	and dry.</a:t>
            </a:r>
            <a:endParaRPr lang="en-GB" b="1" dirty="0">
              <a:solidFill>
                <a:srgbClr val="00B050"/>
              </a:solidFill>
            </a:endParaRPr>
          </a:p>
        </p:txBody>
      </p:sp>
    </p:spTree>
    <p:extLst>
      <p:ext uri="{BB962C8B-B14F-4D97-AF65-F5344CB8AC3E}">
        <p14:creationId xmlns:p14="http://schemas.microsoft.com/office/powerpoint/2010/main" val="2598323094"/>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4E98B-C157-E56A-8DA6-3786EEECD445}"/>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1C3F0C9-5D39-F8DD-471C-17354685A697}"/>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38</a:t>
            </a:fld>
            <a:endParaRPr dirty="0"/>
          </a:p>
        </p:txBody>
      </p:sp>
      <p:sp>
        <p:nvSpPr>
          <p:cNvPr id="32" name="Text">
            <a:extLst>
              <a:ext uri="{FF2B5EF4-FFF2-40B4-BE49-F238E27FC236}">
                <a16:creationId xmlns:a16="http://schemas.microsoft.com/office/drawing/2014/main" id="{C305B805-DEBB-8C5B-65BE-14C3E07E228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846252F0-A1D7-521B-6C47-2D81842F85A6}"/>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7</a:t>
            </a:r>
            <a:br>
              <a:rPr dirty="0"/>
            </a:br>
            <a:r>
              <a:rPr lang="en-GB" altLang="en-US" dirty="0"/>
              <a:t>ELITE SPORT</a:t>
            </a:r>
            <a:endParaRPr lang="en-GB" noProof="0" dirty="0"/>
          </a:p>
          <a:p>
            <a:pPr defTabSz="713231">
              <a:defRPr sz="2574"/>
            </a:pPr>
            <a:endParaRPr lang="en-GB" noProof="0" dirty="0"/>
          </a:p>
        </p:txBody>
      </p:sp>
      <p:sp>
        <p:nvSpPr>
          <p:cNvPr id="2" name="Textfeld 1">
            <a:extLst>
              <a:ext uri="{FF2B5EF4-FFF2-40B4-BE49-F238E27FC236}">
                <a16:creationId xmlns:a16="http://schemas.microsoft.com/office/drawing/2014/main" id="{548EF349-D40B-91FA-3BA9-13F607F087D8}"/>
              </a:ext>
            </a:extLst>
          </p:cNvPr>
          <p:cNvSpPr txBox="1"/>
          <p:nvPr/>
        </p:nvSpPr>
        <p:spPr>
          <a:xfrm>
            <a:off x="329184" y="1162323"/>
            <a:ext cx="8449056" cy="42934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707	</a:t>
            </a:r>
            <a:r>
              <a:rPr lang="en-GB" altLang="en-US" sz="2000" b="1" dirty="0">
                <a:solidFill>
                  <a:srgbClr val="275E99"/>
                </a:solidFill>
              </a:rPr>
              <a:t>Equipment requirements</a:t>
            </a:r>
            <a:r>
              <a:rPr lang="en-GB" altLang="en-US" sz="2000" b="1" dirty="0">
                <a:solidFill>
                  <a:schemeClr val="tx1"/>
                </a:solidFill>
              </a:rPr>
              <a:t> - Continued</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Breaches may result in the following sanctions:</a:t>
            </a:r>
            <a:endParaRPr lang="en-GB" b="1" dirty="0">
              <a:solidFill>
                <a:srgbClr val="00B050"/>
              </a:solidFill>
            </a:endParaRPr>
          </a:p>
          <a:p>
            <a:pPr algn="just">
              <a:tabLst>
                <a:tab pos="1057275" algn="l"/>
              </a:tabLst>
            </a:pPr>
            <a:r>
              <a:rPr lang="en-GB" altLang="en-US" dirty="0">
                <a:solidFill>
                  <a:srgbClr val="00B050"/>
                </a:solidFill>
              </a:rPr>
              <a:t>	Exclusion of the equipment component (reinspection if necessary),</a:t>
            </a:r>
            <a:endParaRPr lang="en-GB" b="1" dirty="0">
              <a:solidFill>
                <a:srgbClr val="00B050"/>
              </a:solidFill>
            </a:endParaRPr>
          </a:p>
          <a:p>
            <a:pPr algn="just">
              <a:tabLst>
                <a:tab pos="1057275" algn="l"/>
              </a:tabLst>
            </a:pPr>
            <a:r>
              <a:rPr lang="en-GB" altLang="en-US" dirty="0">
                <a:solidFill>
                  <a:srgbClr val="00B050"/>
                </a:solidFill>
              </a:rPr>
              <a:t>	Point deduction,</a:t>
            </a:r>
            <a:endParaRPr lang="en-GB" b="1" dirty="0">
              <a:solidFill>
                <a:srgbClr val="00B050"/>
              </a:solidFill>
            </a:endParaRPr>
          </a:p>
          <a:p>
            <a:pPr algn="just">
              <a:tabLst>
                <a:tab pos="1057275" algn="l"/>
              </a:tabLst>
            </a:pPr>
            <a:r>
              <a:rPr lang="en-GB" altLang="en-US" dirty="0">
                <a:solidFill>
                  <a:srgbClr val="00B050"/>
                </a:solidFill>
              </a:rPr>
              <a:t>	Disqualification,</a:t>
            </a:r>
            <a:endParaRPr lang="en-GB" b="1" dirty="0">
              <a:solidFill>
                <a:srgbClr val="00B050"/>
              </a:solidFill>
            </a:endParaRPr>
          </a:p>
          <a:p>
            <a:pPr algn="just">
              <a:tabLst>
                <a:tab pos="1057275" algn="l"/>
              </a:tabLst>
            </a:pPr>
            <a:r>
              <a:rPr lang="en-GB" altLang="en-US" dirty="0">
                <a:solidFill>
                  <a:srgbClr val="00B050"/>
                </a:solidFill>
              </a:rPr>
              <a:t>	Suspension of the athlete for that day of competition,</a:t>
            </a:r>
            <a:endParaRPr lang="en-GB" b="1" dirty="0">
              <a:solidFill>
                <a:srgbClr val="00B050"/>
              </a:solidFill>
            </a:endParaRPr>
          </a:p>
          <a:p>
            <a:pPr algn="just">
              <a:tabLst>
                <a:tab pos="1057275" algn="l"/>
              </a:tabLst>
            </a:pPr>
            <a:r>
              <a:rPr lang="en-GB" altLang="en-US" dirty="0">
                <a:solidFill>
                  <a:srgbClr val="00B050"/>
                </a:solidFill>
              </a:rPr>
              <a:t>	Exclusion from the squad.</a:t>
            </a:r>
            <a:endParaRPr lang="en-GB" b="1" dirty="0">
              <a:solidFill>
                <a:srgbClr val="00B050"/>
              </a:solidFill>
            </a:endParaRPr>
          </a:p>
          <a:p>
            <a:pPr algn="just">
              <a:tabLst>
                <a:tab pos="1057275" algn="l"/>
              </a:tabLst>
            </a:pPr>
            <a:endParaRPr lang="de-DE" sz="1000" b="1" dirty="0">
              <a:solidFill>
                <a:srgbClr val="00B050"/>
              </a:solidFill>
            </a:endParaRPr>
          </a:p>
          <a:p>
            <a:pPr algn="just">
              <a:tabLst>
                <a:tab pos="1057275" algn="l"/>
              </a:tabLst>
            </a:pPr>
            <a:r>
              <a:rPr lang="en-GB" altLang="en-US" dirty="0">
                <a:solidFill>
                  <a:srgbClr val="00B050"/>
                </a:solidFill>
              </a:rPr>
              <a:t>	If an equipment component that has been deliberately tampered with in 	breach of the rules is presented during the pre-competition equipment 	inspection, the player shall be disqualified immediately (as determined 	by the inspection commission).</a:t>
            </a:r>
            <a:endParaRPr lang="en-GB" b="1" dirty="0">
              <a:solidFill>
                <a:srgbClr val="00B050"/>
              </a:solidFill>
            </a:endParaRPr>
          </a:p>
          <a:p>
            <a:pPr algn="just">
              <a:tabLst>
                <a:tab pos="1057275" algn="l"/>
              </a:tabLst>
            </a:pPr>
            <a:endParaRPr lang="de-DE" sz="1000" b="1" dirty="0">
              <a:solidFill>
                <a:srgbClr val="00B050"/>
              </a:solidFill>
            </a:endParaRPr>
          </a:p>
          <a:p>
            <a:pPr algn="just">
              <a:tabLst>
                <a:tab pos="1057275" algn="l"/>
              </a:tabLst>
            </a:pPr>
            <a:r>
              <a:rPr lang="en-GB" altLang="en-US" dirty="0">
                <a:solidFill>
                  <a:srgbClr val="00B050"/>
                </a:solidFill>
              </a:rPr>
              <a:t>	In the event of serious breaches, disciplinary proceedings may be 	initiated by the relevant national federation.</a:t>
            </a:r>
            <a:endParaRPr lang="en-GB" b="1" dirty="0">
              <a:solidFill>
                <a:srgbClr val="00B050"/>
              </a:solidFill>
            </a:endParaRPr>
          </a:p>
        </p:txBody>
      </p:sp>
    </p:spTree>
    <p:extLst>
      <p:ext uri="{BB962C8B-B14F-4D97-AF65-F5344CB8AC3E}">
        <p14:creationId xmlns:p14="http://schemas.microsoft.com/office/powerpoint/2010/main" val="69806256"/>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3D3D7-737F-E719-359C-A28B87094E2E}"/>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FC713A8-8B03-83EF-2BFC-FF38AFF4B16A}"/>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39</a:t>
            </a:fld>
            <a:endParaRPr dirty="0"/>
          </a:p>
        </p:txBody>
      </p:sp>
      <p:sp>
        <p:nvSpPr>
          <p:cNvPr id="32" name="Text">
            <a:extLst>
              <a:ext uri="{FF2B5EF4-FFF2-40B4-BE49-F238E27FC236}">
                <a16:creationId xmlns:a16="http://schemas.microsoft.com/office/drawing/2014/main" id="{CDA39F5D-37B0-0BAF-FA6A-5ACE3457032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A0F433AE-6314-8D68-AF36-A74F39F3950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7</a:t>
            </a:r>
            <a:br>
              <a:rPr dirty="0"/>
            </a:br>
            <a:r>
              <a:rPr lang="en-GB" altLang="en-US" dirty="0"/>
              <a:t>ELITE SPORT</a:t>
            </a:r>
            <a:endParaRPr lang="en-GB" noProof="0" dirty="0"/>
          </a:p>
          <a:p>
            <a:pPr defTabSz="713231">
              <a:defRPr sz="2574"/>
            </a:pPr>
            <a:endParaRPr lang="en-GB" noProof="0" dirty="0"/>
          </a:p>
        </p:txBody>
      </p:sp>
      <p:sp>
        <p:nvSpPr>
          <p:cNvPr id="2" name="Textfeld 1">
            <a:extLst>
              <a:ext uri="{FF2B5EF4-FFF2-40B4-BE49-F238E27FC236}">
                <a16:creationId xmlns:a16="http://schemas.microsoft.com/office/drawing/2014/main" id="{090714B1-AECE-3D6F-DB0E-262C680821CB}"/>
              </a:ext>
            </a:extLst>
          </p:cNvPr>
          <p:cNvSpPr txBox="1"/>
          <p:nvPr/>
        </p:nvSpPr>
        <p:spPr>
          <a:xfrm>
            <a:off x="329184" y="1162323"/>
            <a:ext cx="8449056" cy="26468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IER 708	</a:t>
            </a:r>
            <a:r>
              <a:rPr lang="en-GB" altLang="en-US" sz="2000" b="1" dirty="0">
                <a:solidFill>
                  <a:srgbClr val="275E99"/>
                </a:solidFill>
              </a:rPr>
              <a:t>Binding nature</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dirty="0">
                <a:solidFill>
                  <a:srgbClr val="00B050"/>
                </a:solidFill>
              </a:rPr>
              <a:t>	The provisions of this section are binding for all IFI competitions and all 	national leagues or competitions classified as elite sport.</a:t>
            </a:r>
            <a:endParaRPr lang="en-GB" b="1" dirty="0">
              <a:solidFill>
                <a:srgbClr val="00B050"/>
              </a:solidFill>
            </a:endParaRPr>
          </a:p>
          <a:p>
            <a:pPr algn="just">
              <a:tabLst>
                <a:tab pos="1057275" algn="l"/>
              </a:tabLst>
            </a:pPr>
            <a:endParaRPr lang="de-DE" sz="1000" b="1" dirty="0">
              <a:solidFill>
                <a:srgbClr val="00B050"/>
              </a:solidFill>
            </a:endParaRPr>
          </a:p>
          <a:p>
            <a:pPr algn="just">
              <a:tabLst>
                <a:tab pos="1057275" algn="l"/>
              </a:tabLst>
            </a:pPr>
            <a:r>
              <a:rPr lang="en-GB" altLang="en-US" dirty="0">
                <a:solidFill>
                  <a:srgbClr val="00B050"/>
                </a:solidFill>
              </a:rPr>
              <a:t>	Athletes, coaches and officials are obliged to comply fully with all 	regulations.</a:t>
            </a:r>
            <a:endParaRPr lang="en-GB" b="1" dirty="0">
              <a:solidFill>
                <a:srgbClr val="00B050"/>
              </a:solidFill>
            </a:endParaRPr>
          </a:p>
          <a:p>
            <a:pPr algn="just">
              <a:tabLst>
                <a:tab pos="1057275" algn="l"/>
              </a:tabLst>
            </a:pPr>
            <a:endParaRPr lang="de-DE" sz="1000" b="1" dirty="0">
              <a:solidFill>
                <a:srgbClr val="00B050"/>
              </a:solidFill>
            </a:endParaRPr>
          </a:p>
          <a:p>
            <a:pPr algn="just">
              <a:tabLst>
                <a:tab pos="1057275" algn="l"/>
              </a:tabLst>
            </a:pPr>
            <a:r>
              <a:rPr lang="en-GB" altLang="en-US" dirty="0">
                <a:solidFill>
                  <a:srgbClr val="00B050"/>
                </a:solidFill>
              </a:rPr>
              <a:t>	Breaches are penalised according to the nature and severity of the 	misconduct.</a:t>
            </a:r>
            <a:endParaRPr lang="en-GB" b="1" dirty="0">
              <a:solidFill>
                <a:srgbClr val="00B050"/>
              </a:solidFill>
            </a:endParaRPr>
          </a:p>
        </p:txBody>
      </p:sp>
    </p:spTree>
    <p:extLst>
      <p:ext uri="{BB962C8B-B14F-4D97-AF65-F5344CB8AC3E}">
        <p14:creationId xmlns:p14="http://schemas.microsoft.com/office/powerpoint/2010/main" val="3216138963"/>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C67A9-EF89-8137-6BA3-FB0E8BF4C01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4D8EA6F5-8AE5-1076-7045-6ADEF22B40ED}"/>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40</a:t>
            </a:fld>
            <a:endParaRPr dirty="0"/>
          </a:p>
        </p:txBody>
      </p:sp>
      <p:sp>
        <p:nvSpPr>
          <p:cNvPr id="32" name="Text">
            <a:extLst>
              <a:ext uri="{FF2B5EF4-FFF2-40B4-BE49-F238E27FC236}">
                <a16:creationId xmlns:a16="http://schemas.microsoft.com/office/drawing/2014/main" id="{44245970-DAD7-F91A-841B-5B201DE3BBD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E3A19BB0-8327-8ED1-8AF8-D749E214F4B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8</a:t>
            </a:r>
            <a:br>
              <a:rPr dirty="0"/>
            </a:br>
            <a:r>
              <a:rPr lang="en-GB" altLang="en-US" dirty="0"/>
              <a:t>PENALTIES</a:t>
            </a:r>
            <a:endParaRPr lang="en-GB" noProof="0" dirty="0"/>
          </a:p>
          <a:p>
            <a:pPr defTabSz="713231">
              <a:defRPr sz="2574"/>
            </a:pPr>
            <a:endParaRPr lang="en-GB" noProof="0" dirty="0"/>
          </a:p>
        </p:txBody>
      </p:sp>
      <p:sp>
        <p:nvSpPr>
          <p:cNvPr id="3" name="Textfeld 2">
            <a:extLst>
              <a:ext uri="{FF2B5EF4-FFF2-40B4-BE49-F238E27FC236}">
                <a16:creationId xmlns:a16="http://schemas.microsoft.com/office/drawing/2014/main" id="{5DAF61CF-43C1-5DD3-07A0-D13F262EC582}"/>
              </a:ext>
            </a:extLst>
          </p:cNvPr>
          <p:cNvSpPr txBox="1"/>
          <p:nvPr/>
        </p:nvSpPr>
        <p:spPr>
          <a:xfrm>
            <a:off x="329184" y="1162323"/>
            <a:ext cx="8449056" cy="5355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tabLst>
                <a:tab pos="1057275" algn="l"/>
              </a:tabLst>
            </a:pPr>
            <a:r>
              <a:rPr lang="en-GB" altLang="en-US" sz="1700" dirty="0"/>
              <a:t>At the referee’s </a:t>
            </a:r>
            <a:r>
              <a:rPr lang="en-GB" altLang="en-US" sz="1700" dirty="0">
                <a:solidFill>
                  <a:srgbClr val="00B050"/>
                </a:solidFill>
              </a:rPr>
              <a:t>proper</a:t>
            </a:r>
            <a:r>
              <a:rPr lang="en-GB" altLang="en-US" sz="1700" dirty="0"/>
              <a:t> discretion and in accordance with the </a:t>
            </a:r>
            <a:r>
              <a:rPr lang="en-GB" altLang="en-US" sz="1700" dirty="0">
                <a:solidFill>
                  <a:srgbClr val="00B050"/>
                </a:solidFill>
              </a:rPr>
              <a:t>severity</a:t>
            </a:r>
            <a:r>
              <a:rPr lang="en-GB" altLang="en-US" sz="1700" dirty="0"/>
              <a:t> of the offence, the following penalties may be imposed:</a:t>
            </a:r>
          </a:p>
          <a:p>
            <a:pPr>
              <a:tabLst>
                <a:tab pos="1057275" algn="l"/>
              </a:tabLst>
            </a:pPr>
            <a:endParaRPr lang="de-DE" sz="800" b="1" dirty="0"/>
          </a:p>
          <a:p>
            <a:pPr>
              <a:tabLst>
                <a:tab pos="1057275" algn="l"/>
                <a:tab pos="3062288" algn="l"/>
              </a:tabLst>
            </a:pPr>
            <a:r>
              <a:rPr lang="en-GB" altLang="en-US" sz="1700" dirty="0"/>
              <a:t>	- 1 penalty point	</a:t>
            </a:r>
            <a:r>
              <a:rPr lang="en-GB" altLang="en-US" sz="1700" dirty="0">
                <a:solidFill>
                  <a:srgbClr val="00B050"/>
                </a:solidFill>
              </a:rPr>
              <a:t>= 1 stock point</a:t>
            </a:r>
          </a:p>
          <a:p>
            <a:pPr>
              <a:tabLst>
                <a:tab pos="1057275" algn="l"/>
              </a:tabLst>
            </a:pPr>
            <a:r>
              <a:rPr lang="en-GB" altLang="en-US" sz="1700" dirty="0"/>
              <a:t>	- 1 match point deducted from the final score</a:t>
            </a:r>
          </a:p>
          <a:p>
            <a:pPr>
              <a:tabLst>
                <a:tab pos="3062288" algn="l"/>
              </a:tabLst>
            </a:pPr>
            <a:r>
              <a:rPr lang="en-GB" altLang="en-US" sz="1700" dirty="0"/>
              <a:t>	= (5 stock points in final matches)</a:t>
            </a:r>
            <a:endParaRPr lang="en-GB" sz="1700" b="1" dirty="0"/>
          </a:p>
          <a:p>
            <a:pPr>
              <a:tabLst>
                <a:tab pos="1057275" algn="l"/>
              </a:tabLst>
            </a:pPr>
            <a:r>
              <a:rPr lang="en-GB" altLang="en-US" sz="1700" dirty="0"/>
              <a:t>	- 2 match points deducted from the final score</a:t>
            </a:r>
          </a:p>
          <a:p>
            <a:pPr>
              <a:tabLst>
                <a:tab pos="3062288" algn="l"/>
              </a:tabLst>
            </a:pPr>
            <a:r>
              <a:rPr lang="en-GB" altLang="en-US" sz="1700" dirty="0"/>
              <a:t>	= (10 stock points in final matches)</a:t>
            </a:r>
            <a:endParaRPr lang="en-GB" sz="1200" b="1" dirty="0"/>
          </a:p>
          <a:p>
            <a:pPr>
              <a:tabLst>
                <a:tab pos="1057275" algn="l"/>
              </a:tabLst>
            </a:pPr>
            <a:r>
              <a:rPr lang="en-GB" altLang="en-US" sz="1700" dirty="0"/>
              <a:t>	- </a:t>
            </a:r>
            <a:r>
              <a:rPr lang="en-GB" altLang="en-US" sz="1700" dirty="0">
                <a:solidFill>
                  <a:srgbClr val="00B050"/>
                </a:solidFill>
              </a:rPr>
              <a:t>Time penalty:</a:t>
            </a:r>
          </a:p>
          <a:p>
            <a:pPr>
              <a:tabLst>
                <a:tab pos="1057275" algn="l"/>
              </a:tabLst>
            </a:pPr>
            <a:r>
              <a:rPr lang="en-GB" altLang="en-US" sz="1700" dirty="0">
                <a:solidFill>
                  <a:srgbClr val="00B050"/>
                </a:solidFill>
              </a:rPr>
              <a:t>	Exclusion of a player from the current match or round. If exclusion is not 	possible, the match is forfeited.</a:t>
            </a:r>
            <a:endParaRPr lang="en-GB" sz="1700" b="1" dirty="0">
              <a:solidFill>
                <a:srgbClr val="00B050"/>
              </a:solidFill>
            </a:endParaRPr>
          </a:p>
          <a:p>
            <a:pPr lvl="0">
              <a:tabLst>
                <a:tab pos="1057275" algn="l"/>
              </a:tabLst>
            </a:pPr>
            <a:r>
              <a:rPr lang="en-GB" altLang="en-US" sz="1700" dirty="0"/>
              <a:t>	- Match penalty:</a:t>
            </a:r>
          </a:p>
          <a:p>
            <a:pPr lvl="0">
              <a:tabLst>
                <a:tab pos="1057275" algn="l"/>
              </a:tabLst>
            </a:pPr>
            <a:r>
              <a:rPr lang="en-GB" altLang="en-US" sz="1700" dirty="0"/>
              <a:t>	Exclusion of a player for the remainder of the competition</a:t>
            </a:r>
            <a:endParaRPr lang="en-GB" sz="1700" b="1" dirty="0"/>
          </a:p>
          <a:p>
            <a:pPr lvl="0">
              <a:tabLst>
                <a:tab pos="1057275" algn="l"/>
              </a:tabLst>
            </a:pPr>
            <a:r>
              <a:rPr lang="en-GB" altLang="en-US" sz="1700" b="1" dirty="0"/>
              <a:t>	- Disqualification of the entire team</a:t>
            </a:r>
            <a:endParaRPr lang="en-GB" sz="1700" b="1" dirty="0"/>
          </a:p>
          <a:p>
            <a:pPr>
              <a:tabLst>
                <a:tab pos="1057275" algn="l"/>
              </a:tabLst>
            </a:pPr>
            <a:endParaRPr lang="en-GB" sz="1000" b="1" dirty="0"/>
          </a:p>
          <a:p>
            <a:pPr>
              <a:tabLst>
                <a:tab pos="1057275" algn="l"/>
              </a:tabLst>
            </a:pPr>
            <a:r>
              <a:rPr lang="en-GB" altLang="en-US" sz="1700" dirty="0">
                <a:solidFill>
                  <a:srgbClr val="00B050"/>
                </a:solidFill>
              </a:rPr>
              <a:t>	Penalties may be indicated by a blue, yellow or red card (approx. 110 × 80 	mm). This is mandatory in elite sport. In final matches, match point penalties 	count directly as stock point deductions (..).</a:t>
            </a:r>
            <a:endParaRPr lang="en-GB" sz="800" dirty="0"/>
          </a:p>
          <a:p>
            <a:pPr algn="just">
              <a:tabLst>
                <a:tab pos="1057275" algn="l"/>
              </a:tabLst>
            </a:pPr>
            <a:r>
              <a:rPr lang="en-GB" altLang="en-US" sz="1100" dirty="0">
                <a:solidFill>
                  <a:srgbClr val="C00000"/>
                </a:solidFill>
              </a:rPr>
              <a:t>	(Administrative revision)</a:t>
            </a:r>
          </a:p>
          <a:p>
            <a:pPr algn="just">
              <a:tabLst>
                <a:tab pos="1057275" algn="l"/>
              </a:tabLst>
            </a:pPr>
            <a:r>
              <a:rPr lang="en-GB" altLang="en-US" sz="1700" dirty="0">
                <a:solidFill>
                  <a:srgbClr val="C00000"/>
                </a:solidFill>
              </a:rPr>
              <a:t>	The principle of fair play (IER R 101) forms the basis of all interventions by 	the referees.</a:t>
            </a:r>
            <a:endParaRPr lang="en-GB" sz="1700" b="1" dirty="0">
              <a:solidFill>
                <a:srgbClr val="C00000"/>
              </a:solidFill>
            </a:endParaRPr>
          </a:p>
        </p:txBody>
      </p:sp>
    </p:spTree>
    <p:extLst>
      <p:ext uri="{BB962C8B-B14F-4D97-AF65-F5344CB8AC3E}">
        <p14:creationId xmlns:p14="http://schemas.microsoft.com/office/powerpoint/2010/main" val="280375032"/>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7F7F1-428E-BD17-3A32-E17F87475B52}"/>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316BE6F2-1FD5-25BC-7EC4-1BB89441786D}"/>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41</a:t>
            </a:fld>
            <a:endParaRPr dirty="0"/>
          </a:p>
        </p:txBody>
      </p:sp>
      <p:sp>
        <p:nvSpPr>
          <p:cNvPr id="32" name="Text">
            <a:extLst>
              <a:ext uri="{FF2B5EF4-FFF2-40B4-BE49-F238E27FC236}">
                <a16:creationId xmlns:a16="http://schemas.microsoft.com/office/drawing/2014/main" id="{984E0809-90EA-EF6D-B649-06755637F47F}"/>
              </a:ext>
            </a:extLst>
          </p:cNvPr>
          <p:cNvSpPr txBox="1"/>
          <p:nvPr/>
        </p:nvSpPr>
        <p:spPr>
          <a:xfrm>
            <a:off x="8200000"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CE49F612-5867-A69A-A3A7-0203D710B56E}"/>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8</a:t>
            </a:r>
            <a:br>
              <a:rPr dirty="0"/>
            </a:br>
            <a:r>
              <a:rPr lang="en-GB" altLang="en-US" dirty="0"/>
              <a:t>PENALTIES</a:t>
            </a:r>
            <a:endParaRPr lang="en-GB" noProof="0" dirty="0"/>
          </a:p>
          <a:p>
            <a:pPr defTabSz="713231">
              <a:defRPr sz="2574"/>
            </a:pPr>
            <a:endParaRPr lang="en-GB" noProof="0" dirty="0"/>
          </a:p>
        </p:txBody>
      </p:sp>
      <p:grpSp>
        <p:nvGrpSpPr>
          <p:cNvPr id="8" name="Gruppieren 7">
            <a:extLst>
              <a:ext uri="{FF2B5EF4-FFF2-40B4-BE49-F238E27FC236}">
                <a16:creationId xmlns:a16="http://schemas.microsoft.com/office/drawing/2014/main" id="{404642BB-92F1-5D83-DBF3-4023ABF787E8}"/>
              </a:ext>
            </a:extLst>
          </p:cNvPr>
          <p:cNvGrpSpPr/>
          <p:nvPr/>
        </p:nvGrpSpPr>
        <p:grpSpPr>
          <a:xfrm>
            <a:off x="329184" y="1162323"/>
            <a:ext cx="8449056" cy="2123656"/>
            <a:chOff x="329184" y="1162323"/>
            <a:chExt cx="8449056" cy="2123656"/>
          </a:xfrm>
        </p:grpSpPr>
        <p:sp>
          <p:nvSpPr>
            <p:cNvPr id="2" name="Textfeld 1">
              <a:extLst>
                <a:ext uri="{FF2B5EF4-FFF2-40B4-BE49-F238E27FC236}">
                  <a16:creationId xmlns:a16="http://schemas.microsoft.com/office/drawing/2014/main" id="{1A6D43A8-E7FF-3FD3-0A10-6AB777946F06}"/>
                </a:ext>
              </a:extLst>
            </p:cNvPr>
            <p:cNvSpPr txBox="1"/>
            <p:nvPr/>
          </p:nvSpPr>
          <p:spPr>
            <a:xfrm>
              <a:off x="329184" y="1162323"/>
              <a:ext cx="8449056" cy="2123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 pos="4132263" algn="l"/>
                </a:tabLst>
              </a:pPr>
              <a:r>
                <a:rPr lang="en-GB" altLang="en-US" sz="2000" b="1" dirty="0">
                  <a:solidFill>
                    <a:schemeClr val="tx1"/>
                  </a:solidFill>
                </a:rPr>
                <a:t>IER 800	</a:t>
              </a:r>
              <a:r>
                <a:rPr lang="en-GB" altLang="en-US" sz="2000" b="1" dirty="0">
                  <a:solidFill>
                    <a:srgbClr val="275E99"/>
                  </a:solidFill>
                </a:rPr>
                <a:t>Time penalties - Blue	card</a:t>
              </a:r>
              <a:endParaRPr lang="en-GB" dirty="0">
                <a:solidFill>
                  <a:schemeClr val="tx1"/>
                </a:solidFill>
              </a:endParaRPr>
            </a:p>
            <a:p>
              <a:pPr algn="just">
                <a:tabLst>
                  <a:tab pos="1057275" algn="l"/>
                </a:tabLst>
              </a:pPr>
              <a:r>
                <a:rPr lang="en-GB" altLang="en-US" dirty="0">
                  <a:solidFill>
                    <a:schemeClr val="tx1"/>
                  </a:solidFill>
                </a:rPr>
                <a:t>	Added:</a:t>
              </a:r>
            </a:p>
            <a:p>
              <a:pPr algn="just">
                <a:tabLst>
                  <a:tab pos="1057275" algn="l"/>
                </a:tabLst>
              </a:pPr>
              <a:r>
                <a:rPr lang="en-GB" altLang="en-US" sz="1600" dirty="0">
                  <a:solidFill>
                    <a:srgbClr val="00B050"/>
                  </a:solidFill>
                </a:rPr>
                <a:t>	</a:t>
              </a:r>
              <a:r>
                <a:rPr lang="en-GB" altLang="en-US" dirty="0">
                  <a:solidFill>
                    <a:srgbClr val="00B050"/>
                  </a:solidFill>
                </a:rPr>
                <a:t>Time penalties for players</a:t>
              </a:r>
            </a:p>
            <a:p>
              <a:pPr>
                <a:tabLst>
                  <a:tab pos="1057275" algn="l"/>
                </a:tabLst>
              </a:pPr>
              <a:r>
                <a:rPr lang="en-GB" altLang="en-US" dirty="0">
                  <a:solidFill>
                    <a:srgbClr val="00B050"/>
                  </a:solidFill>
                </a:rPr>
                <a:t>	a) Disruption, obstruction or provocation of the opponent</a:t>
              </a:r>
              <a:endParaRPr lang="en-GB" sz="2000" b="1" dirty="0">
                <a:solidFill>
                  <a:srgbClr val="00B050"/>
                </a:solidFill>
              </a:endParaRPr>
            </a:p>
            <a:p>
              <a:pPr>
                <a:tabLst>
                  <a:tab pos="1057275" algn="l"/>
                </a:tabLst>
              </a:pPr>
              <a:r>
                <a:rPr lang="en-GB" altLang="en-US" dirty="0">
                  <a:solidFill>
                    <a:srgbClr val="00B050"/>
                  </a:solidFill>
                </a:rPr>
                <a:t>	b) Returning repeatedly to consult with teammates during a match</a:t>
              </a:r>
              <a:endParaRPr lang="en-GB" sz="2000" b="1" dirty="0">
                <a:solidFill>
                  <a:srgbClr val="00B050"/>
                </a:solidFill>
              </a:endParaRPr>
            </a:p>
            <a:p>
              <a:pPr>
                <a:tabLst>
                  <a:tab pos="1057275" algn="l"/>
                </a:tabLst>
              </a:pPr>
              <a:r>
                <a:rPr lang="en-GB" altLang="en-US" dirty="0">
                  <a:solidFill>
                    <a:srgbClr val="00B050"/>
                  </a:solidFill>
                </a:rPr>
                <a:t>	c) Unsporting behaviour, depending on the severity of the offence (IER 	R 101).</a:t>
              </a:r>
              <a:endParaRPr lang="en-GB" sz="2000" b="1" dirty="0">
                <a:solidFill>
                  <a:srgbClr val="00B050"/>
                </a:solidFill>
              </a:endParaRPr>
            </a:p>
          </p:txBody>
        </p:sp>
        <p:sp>
          <p:nvSpPr>
            <p:cNvPr id="4" name="Abgerundetes Rechteck 3">
              <a:extLst>
                <a:ext uri="{FF2B5EF4-FFF2-40B4-BE49-F238E27FC236}">
                  <a16:creationId xmlns:a16="http://schemas.microsoft.com/office/drawing/2014/main" id="{BAA29C5E-6302-7909-6FE2-C5628CCFCF1D}"/>
                </a:ext>
              </a:extLst>
            </p:cNvPr>
            <p:cNvSpPr/>
            <p:nvPr/>
          </p:nvSpPr>
          <p:spPr>
            <a:xfrm rot="1079927">
              <a:off x="4134496" y="1192699"/>
              <a:ext cx="260195" cy="401444"/>
            </a:xfrm>
            <a:prstGeom prst="roundRect">
              <a:avLst/>
            </a:prstGeom>
            <a:solidFill>
              <a:srgbClr val="00B0F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grpSp>
        <p:nvGrpSpPr>
          <p:cNvPr id="7" name="Gruppieren 6">
            <a:extLst>
              <a:ext uri="{FF2B5EF4-FFF2-40B4-BE49-F238E27FC236}">
                <a16:creationId xmlns:a16="http://schemas.microsoft.com/office/drawing/2014/main" id="{469B543C-CEB5-13E6-B1AC-553FDCF50CFE}"/>
              </a:ext>
            </a:extLst>
          </p:cNvPr>
          <p:cNvGrpSpPr/>
          <p:nvPr/>
        </p:nvGrpSpPr>
        <p:grpSpPr>
          <a:xfrm>
            <a:off x="329184" y="3710849"/>
            <a:ext cx="8449056" cy="2339531"/>
            <a:chOff x="329184" y="2997179"/>
            <a:chExt cx="8449056" cy="2339531"/>
          </a:xfrm>
        </p:grpSpPr>
        <p:sp>
          <p:nvSpPr>
            <p:cNvPr id="3" name="Textfeld 2">
              <a:extLst>
                <a:ext uri="{FF2B5EF4-FFF2-40B4-BE49-F238E27FC236}">
                  <a16:creationId xmlns:a16="http://schemas.microsoft.com/office/drawing/2014/main" id="{0C21FC7C-1A53-D804-4E65-F8D437842C99}"/>
                </a:ext>
              </a:extLst>
            </p:cNvPr>
            <p:cNvSpPr txBox="1"/>
            <p:nvPr/>
          </p:nvSpPr>
          <p:spPr>
            <a:xfrm>
              <a:off x="329184" y="2997610"/>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 pos="4310063" algn="l"/>
                </a:tabLst>
              </a:pPr>
              <a:r>
                <a:rPr lang="en-GB" altLang="en-US" sz="2000" b="1" dirty="0">
                  <a:solidFill>
                    <a:schemeClr val="tx1"/>
                  </a:solidFill>
                </a:rPr>
                <a:t>IER 801	</a:t>
              </a:r>
              <a:r>
                <a:rPr lang="en-GB" altLang="en-US" sz="2000" b="1" dirty="0">
                  <a:solidFill>
                    <a:srgbClr val="275E99"/>
                  </a:solidFill>
                </a:rPr>
                <a:t>Minor offences - Yellow	card</a:t>
              </a:r>
              <a:endParaRPr lang="en-GB" dirty="0">
                <a:solidFill>
                  <a:schemeClr val="tx1"/>
                </a:solidFill>
              </a:endParaRPr>
            </a:p>
            <a:p>
              <a:pPr algn="just">
                <a:tabLst>
                  <a:tab pos="1057275" algn="l"/>
                </a:tabLst>
              </a:pPr>
              <a:r>
                <a:rPr lang="en-GB" altLang="en-US" dirty="0">
                  <a:solidFill>
                    <a:schemeClr val="tx1"/>
                  </a:solidFill>
                </a:rPr>
                <a:t>	Added:</a:t>
              </a:r>
              <a:endParaRPr lang="en-GB" b="1" dirty="0">
                <a:solidFill>
                  <a:srgbClr val="00B050"/>
                </a:solidFill>
              </a:endParaRPr>
            </a:p>
            <a:p>
              <a:pPr>
                <a:tabLst>
                  <a:tab pos="1057275" algn="l"/>
                </a:tabLst>
              </a:pPr>
              <a:r>
                <a:rPr lang="en-GB" altLang="en-US" b="1" dirty="0">
                  <a:solidFill>
                    <a:srgbClr val="00B050"/>
                  </a:solidFill>
                </a:rPr>
                <a:t>	1 stock point deduction</a:t>
              </a:r>
              <a:endParaRPr lang="en-GB" b="1" dirty="0">
                <a:solidFill>
                  <a:srgbClr val="00B050"/>
                </a:solidFill>
              </a:endParaRPr>
            </a:p>
            <a:p>
              <a:pPr>
                <a:tabLst>
                  <a:tab pos="1057275" algn="l"/>
                </a:tabLst>
              </a:pPr>
              <a:r>
                <a:rPr lang="en-GB" altLang="en-US" dirty="0">
                  <a:solidFill>
                    <a:schemeClr val="tx1"/>
                  </a:solidFill>
                </a:rPr>
                <a:t>	a) Excess numbers of persons, stock bodies, running soles, handles or 	running sole stands on the playing area</a:t>
              </a:r>
              <a:endParaRPr lang="en-GB" b="1" dirty="0">
                <a:solidFill>
                  <a:schemeClr val="tx1"/>
                </a:solidFill>
              </a:endParaRPr>
            </a:p>
            <a:p>
              <a:pPr>
                <a:tabLst>
                  <a:tab pos="1057275" algn="l"/>
                </a:tabLst>
              </a:pPr>
              <a:r>
                <a:rPr lang="en-GB" altLang="en-US" dirty="0">
                  <a:solidFill>
                    <a:schemeClr val="tx1"/>
                  </a:solidFill>
                </a:rPr>
                <a:t>	b) Unauthorised presence in or around the target area </a:t>
              </a:r>
              <a:r>
                <a:rPr lang="en-GB" altLang="en-US" dirty="0">
                  <a:solidFill>
                    <a:srgbClr val="00B050"/>
                  </a:solidFill>
                </a:rPr>
                <a:t>(per person)</a:t>
              </a:r>
              <a:endParaRPr lang="en-GB" b="1" dirty="0">
                <a:solidFill>
                  <a:srgbClr val="00B050"/>
                </a:solidFill>
              </a:endParaRPr>
            </a:p>
            <a:p>
              <a:pPr>
                <a:tabLst>
                  <a:tab pos="1057275" algn="l"/>
                </a:tabLst>
              </a:pPr>
              <a:r>
                <a:rPr lang="en-GB" altLang="en-US" dirty="0">
                  <a:solidFill>
                    <a:schemeClr val="tx1"/>
                  </a:solidFill>
                </a:rPr>
                <a:t>	c) Coaches or substitutes entering the playing area </a:t>
              </a:r>
              <a:r>
                <a:rPr lang="en-GB" altLang="en-US" dirty="0">
                  <a:solidFill>
                    <a:srgbClr val="00B050"/>
                  </a:solidFill>
                </a:rPr>
                <a:t>(per person)</a:t>
              </a:r>
              <a:endParaRPr lang="en-GB" b="1" dirty="0">
                <a:solidFill>
                  <a:srgbClr val="00B050"/>
                </a:solidFill>
              </a:endParaRPr>
            </a:p>
            <a:p>
              <a:pPr>
                <a:tabLst>
                  <a:tab pos="1057275" algn="l"/>
                </a:tabLst>
              </a:pPr>
              <a:r>
                <a:rPr lang="en-GB" altLang="en-US" dirty="0">
                  <a:solidFill>
                    <a:schemeClr val="tx1"/>
                  </a:solidFill>
                </a:rPr>
                <a:t>	d) Crossing the front boundary line of the delivery area, for each player</a:t>
              </a:r>
              <a:endParaRPr lang="en-GB" b="1" dirty="0">
                <a:solidFill>
                  <a:schemeClr val="tx1"/>
                </a:solidFill>
              </a:endParaRPr>
            </a:p>
          </p:txBody>
        </p:sp>
        <p:sp>
          <p:nvSpPr>
            <p:cNvPr id="5" name="Abgerundetes Rechteck 4">
              <a:extLst>
                <a:ext uri="{FF2B5EF4-FFF2-40B4-BE49-F238E27FC236}">
                  <a16:creationId xmlns:a16="http://schemas.microsoft.com/office/drawing/2014/main" id="{42BFB214-81D6-6DD8-A691-329F94404807}"/>
                </a:ext>
              </a:extLst>
            </p:cNvPr>
            <p:cNvSpPr/>
            <p:nvPr/>
          </p:nvSpPr>
          <p:spPr>
            <a:xfrm rot="1079927">
              <a:off x="4364854" y="2997179"/>
              <a:ext cx="260195" cy="401444"/>
            </a:xfrm>
            <a:prstGeom prst="roundRect">
              <a:avLst/>
            </a:prstGeom>
            <a:solidFill>
              <a:srgbClr val="FFFF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4150482721"/>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0A801-D3B4-AEC8-43DA-71411AAF418C}"/>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566129D3-E6A5-E4FE-715D-829DE70A6BEC}"/>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42</a:t>
            </a:fld>
            <a:endParaRPr dirty="0"/>
          </a:p>
        </p:txBody>
      </p:sp>
      <p:sp>
        <p:nvSpPr>
          <p:cNvPr id="32" name="Text">
            <a:extLst>
              <a:ext uri="{FF2B5EF4-FFF2-40B4-BE49-F238E27FC236}">
                <a16:creationId xmlns:a16="http://schemas.microsoft.com/office/drawing/2014/main" id="{284C1FB5-4DA3-82D9-498D-E50162BDAE4F}"/>
              </a:ext>
            </a:extLst>
          </p:cNvPr>
          <p:cNvSpPr txBox="1"/>
          <p:nvPr/>
        </p:nvSpPr>
        <p:spPr>
          <a:xfrm>
            <a:off x="8200000"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9AC9BC48-2B80-AE96-C8AC-233E739E14C0}"/>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8</a:t>
            </a:r>
            <a:br>
              <a:rPr dirty="0"/>
            </a:br>
            <a:r>
              <a:rPr lang="en-GB" altLang="en-US" dirty="0"/>
              <a:t>PENALTIES</a:t>
            </a:r>
            <a:endParaRPr lang="en-GB" noProof="0" dirty="0"/>
          </a:p>
          <a:p>
            <a:pPr defTabSz="713231">
              <a:defRPr sz="2574"/>
            </a:pPr>
            <a:endParaRPr lang="en-GB" noProof="0" dirty="0"/>
          </a:p>
        </p:txBody>
      </p:sp>
      <p:grpSp>
        <p:nvGrpSpPr>
          <p:cNvPr id="7" name="Gruppieren 6">
            <a:extLst>
              <a:ext uri="{FF2B5EF4-FFF2-40B4-BE49-F238E27FC236}">
                <a16:creationId xmlns:a16="http://schemas.microsoft.com/office/drawing/2014/main" id="{32B0FB85-7433-37F4-71DA-36887385FE96}"/>
              </a:ext>
            </a:extLst>
          </p:cNvPr>
          <p:cNvGrpSpPr/>
          <p:nvPr/>
        </p:nvGrpSpPr>
        <p:grpSpPr>
          <a:xfrm>
            <a:off x="329184" y="1162323"/>
            <a:ext cx="8449056" cy="2923875"/>
            <a:chOff x="329184" y="1162323"/>
            <a:chExt cx="8449056" cy="2923875"/>
          </a:xfrm>
        </p:grpSpPr>
        <p:sp>
          <p:nvSpPr>
            <p:cNvPr id="2" name="Textfeld 1">
              <a:extLst>
                <a:ext uri="{FF2B5EF4-FFF2-40B4-BE49-F238E27FC236}">
                  <a16:creationId xmlns:a16="http://schemas.microsoft.com/office/drawing/2014/main" id="{6E301591-2ABF-CDA7-B13D-89D1A902EACF}"/>
                </a:ext>
              </a:extLst>
            </p:cNvPr>
            <p:cNvSpPr txBox="1"/>
            <p:nvPr/>
          </p:nvSpPr>
          <p:spPr>
            <a:xfrm>
              <a:off x="329184" y="1162323"/>
              <a:ext cx="8449056" cy="29238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 pos="4310063" algn="l"/>
                </a:tabLst>
              </a:pPr>
              <a:r>
                <a:rPr lang="en-GB" altLang="en-US" sz="2000" b="1" noProof="0" dirty="0">
                  <a:solidFill>
                    <a:schemeClr val="tx1"/>
                  </a:solidFill>
                </a:rPr>
                <a:t>IER 801	</a:t>
              </a:r>
              <a:r>
                <a:rPr lang="en-GB" altLang="en-US" sz="2000" b="1" noProof="0" dirty="0">
                  <a:solidFill>
                    <a:srgbClr val="275E99"/>
                  </a:solidFill>
                </a:rPr>
                <a:t>Minor offences - Yellow	card</a:t>
              </a:r>
              <a:r>
                <a:rPr lang="en-GB" altLang="en-US" sz="2000" b="1" noProof="0" dirty="0">
                  <a:solidFill>
                    <a:schemeClr val="tx1"/>
                  </a:solidFill>
                </a:rPr>
                <a:t> - Continued</a:t>
              </a:r>
              <a:endParaRPr lang="en-GB" sz="2000" noProof="0" dirty="0">
                <a:solidFill>
                  <a:schemeClr val="tx1"/>
                </a:solidFill>
              </a:endParaRPr>
            </a:p>
            <a:p>
              <a:pPr algn="just">
                <a:tabLst>
                  <a:tab pos="1057275" algn="l"/>
                </a:tabLst>
              </a:pPr>
              <a:r>
                <a:rPr lang="en-GB" altLang="en-US" noProof="0" dirty="0">
                  <a:solidFill>
                    <a:schemeClr val="tx1"/>
                  </a:solidFill>
                </a:rPr>
                <a:t>	Added and removed:</a:t>
              </a:r>
              <a:endParaRPr lang="en-GB" b="1" noProof="0" dirty="0">
                <a:solidFill>
                  <a:srgbClr val="00B050"/>
                </a:solidFill>
              </a:endParaRPr>
            </a:p>
            <a:p>
              <a:pPr>
                <a:tabLst>
                  <a:tab pos="790575" algn="l"/>
                  <a:tab pos="1057275" algn="l"/>
                </a:tabLst>
              </a:pPr>
              <a:r>
                <a:rPr lang="en-GB" altLang="en-US" noProof="0" dirty="0"/>
                <a:t>	e)	Attempt using loose stock parts</a:t>
              </a:r>
              <a:endParaRPr lang="en-GB" b="1" noProof="0" dirty="0"/>
            </a:p>
            <a:p>
              <a:pPr>
                <a:tabLst>
                  <a:tab pos="790575" algn="l"/>
                  <a:tab pos="1057275" algn="l"/>
                </a:tabLst>
              </a:pPr>
              <a:r>
                <a:rPr lang="en-GB" altLang="en-US" noProof="0" dirty="0"/>
                <a:t>	f)	Practice attempts during a match</a:t>
              </a:r>
              <a:endParaRPr lang="en-GB" b="1" noProof="0" dirty="0"/>
            </a:p>
            <a:p>
              <a:pPr>
                <a:tabLst>
                  <a:tab pos="790575" algn="l"/>
                  <a:tab pos="1057275" algn="l"/>
                </a:tabLst>
              </a:pPr>
              <a:r>
                <a:rPr lang="en-GB" altLang="en-US" noProof="0" dirty="0"/>
                <a:t>	g)	Failure to complete the score sheet or operate the scoreboard or 			display device after each end</a:t>
              </a:r>
              <a:endParaRPr lang="en-GB" b="1" noProof="0" dirty="0"/>
            </a:p>
            <a:p>
              <a:pPr>
                <a:tabLst>
                  <a:tab pos="790575" algn="l"/>
                  <a:tab pos="1057275" algn="l"/>
                </a:tabLst>
              </a:pPr>
              <a:r>
                <a:rPr lang="en-GB" altLang="en-US" noProof="0" dirty="0"/>
                <a:t>	h) Failure to make an attempt </a:t>
              </a:r>
              <a:r>
                <a:rPr lang="en-GB" altLang="en-US" noProof="0" dirty="0">
                  <a:solidFill>
                    <a:schemeClr val="tx1"/>
                  </a:solidFill>
                </a:rPr>
                <a:t>- IER R 402 </a:t>
              </a:r>
              <a:r>
                <a:rPr lang="en-GB" altLang="en-US" strike="sngStrike" noProof="0" dirty="0">
                  <a:solidFill>
                    <a:srgbClr val="FF0000"/>
                  </a:solidFill>
                </a:rPr>
                <a:t>R 413</a:t>
              </a:r>
              <a:r>
                <a:rPr lang="en-GB" altLang="en-US" noProof="0" dirty="0">
                  <a:solidFill>
                    <a:srgbClr val="FF0000"/>
                  </a:solidFill>
                </a:rPr>
                <a:t> </a:t>
              </a:r>
            </a:p>
            <a:p>
              <a:pPr>
                <a:tabLst>
                  <a:tab pos="1057275" algn="l"/>
                </a:tabLst>
              </a:pPr>
              <a:r>
                <a:rPr lang="en-GB" altLang="en-US" dirty="0">
                  <a:solidFill>
                    <a:srgbClr val="FF0000"/>
                  </a:solidFill>
                </a:rPr>
                <a:t>	</a:t>
              </a:r>
              <a:r>
                <a:rPr lang="en-GB" altLang="en-US" noProof="0" dirty="0">
                  <a:solidFill>
                    <a:srgbClr val="00B050"/>
                  </a:solidFill>
                </a:rPr>
                <a:t>Exception: IER R 424 + IER R 430</a:t>
              </a:r>
              <a:endParaRPr lang="en-GB" b="1" noProof="0" dirty="0">
                <a:solidFill>
                  <a:srgbClr val="00B050"/>
                </a:solidFill>
              </a:endParaRPr>
            </a:p>
            <a:p>
              <a:pPr lvl="0">
                <a:tabLst>
                  <a:tab pos="790575" algn="l"/>
                  <a:tab pos="1057275" algn="l"/>
                </a:tabLst>
              </a:pPr>
              <a:r>
                <a:rPr lang="en-GB" altLang="en-US" noProof="0" dirty="0"/>
                <a:t>	i)	Minor unsporting behaviour </a:t>
              </a:r>
              <a:r>
                <a:rPr lang="en-GB" altLang="en-US" dirty="0">
                  <a:solidFill>
                    <a:srgbClr val="FF0000"/>
                  </a:solidFill>
                </a:rPr>
                <a:t>- </a:t>
              </a:r>
              <a:r>
                <a:rPr lang="en-GB" altLang="en-US" strike="sngStrike" dirty="0">
                  <a:solidFill>
                    <a:srgbClr val="FF0000"/>
                  </a:solidFill>
                </a:rPr>
                <a:t>IER R 101</a:t>
              </a:r>
              <a:endParaRPr lang="en-GB" b="1" strike="sngStrike" noProof="0" dirty="0"/>
            </a:p>
            <a:p>
              <a:pPr algn="just"/>
              <a:endParaRPr lang="de-DE" sz="2000" b="1" dirty="0">
                <a:solidFill>
                  <a:schemeClr val="tx1"/>
                </a:solidFill>
              </a:endParaRPr>
            </a:p>
          </p:txBody>
        </p:sp>
        <p:sp>
          <p:nvSpPr>
            <p:cNvPr id="5" name="Abgerundetes Rechteck 4">
              <a:extLst>
                <a:ext uri="{FF2B5EF4-FFF2-40B4-BE49-F238E27FC236}">
                  <a16:creationId xmlns:a16="http://schemas.microsoft.com/office/drawing/2014/main" id="{9DD68031-19F1-4A86-2493-5F91DC3271E4}"/>
                </a:ext>
              </a:extLst>
            </p:cNvPr>
            <p:cNvSpPr/>
            <p:nvPr/>
          </p:nvSpPr>
          <p:spPr>
            <a:xfrm rot="1079927">
              <a:off x="4345556" y="1192700"/>
              <a:ext cx="260195" cy="401444"/>
            </a:xfrm>
            <a:prstGeom prst="roundRect">
              <a:avLst/>
            </a:prstGeom>
            <a:solidFill>
              <a:srgbClr val="FFFF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4045281393"/>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4AD1B-857A-F310-16BD-9D02DD9EA972}"/>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732F983A-A3CE-1820-9952-B99EEEE722AF}"/>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43</a:t>
            </a:fld>
            <a:endParaRPr dirty="0"/>
          </a:p>
        </p:txBody>
      </p:sp>
      <p:sp>
        <p:nvSpPr>
          <p:cNvPr id="32" name="Text">
            <a:extLst>
              <a:ext uri="{FF2B5EF4-FFF2-40B4-BE49-F238E27FC236}">
                <a16:creationId xmlns:a16="http://schemas.microsoft.com/office/drawing/2014/main" id="{6FAD1B4D-6BDF-BC79-9A77-FD62249A3FED}"/>
              </a:ext>
            </a:extLst>
          </p:cNvPr>
          <p:cNvSpPr txBox="1"/>
          <p:nvPr/>
        </p:nvSpPr>
        <p:spPr>
          <a:xfrm>
            <a:off x="8200000"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F98C638F-1C4A-FC21-1CF2-F277E80B6A72}"/>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8</a:t>
            </a:r>
            <a:br>
              <a:rPr dirty="0"/>
            </a:br>
            <a:r>
              <a:rPr lang="en-GB" altLang="en-US" dirty="0"/>
              <a:t>PENALTIES</a:t>
            </a:r>
            <a:endParaRPr lang="en-GB" noProof="0" dirty="0"/>
          </a:p>
          <a:p>
            <a:pPr defTabSz="713231">
              <a:defRPr sz="2574"/>
            </a:pPr>
            <a:endParaRPr lang="en-GB" noProof="0" dirty="0"/>
          </a:p>
        </p:txBody>
      </p:sp>
      <p:grpSp>
        <p:nvGrpSpPr>
          <p:cNvPr id="4" name="Gruppieren 3">
            <a:extLst>
              <a:ext uri="{FF2B5EF4-FFF2-40B4-BE49-F238E27FC236}">
                <a16:creationId xmlns:a16="http://schemas.microsoft.com/office/drawing/2014/main" id="{82DC2F5A-132D-B310-7447-4FB5BDEBE5E7}"/>
              </a:ext>
            </a:extLst>
          </p:cNvPr>
          <p:cNvGrpSpPr/>
          <p:nvPr/>
        </p:nvGrpSpPr>
        <p:grpSpPr>
          <a:xfrm>
            <a:off x="329184" y="1162323"/>
            <a:ext cx="8449056" cy="4308870"/>
            <a:chOff x="329184" y="1162323"/>
            <a:chExt cx="8449056" cy="4308870"/>
          </a:xfrm>
        </p:grpSpPr>
        <p:sp>
          <p:nvSpPr>
            <p:cNvPr id="2" name="Textfeld 1">
              <a:extLst>
                <a:ext uri="{FF2B5EF4-FFF2-40B4-BE49-F238E27FC236}">
                  <a16:creationId xmlns:a16="http://schemas.microsoft.com/office/drawing/2014/main" id="{FEF916A0-A377-5461-783E-23A7255DBFD8}"/>
                </a:ext>
              </a:extLst>
            </p:cNvPr>
            <p:cNvSpPr txBox="1"/>
            <p:nvPr/>
          </p:nvSpPr>
          <p:spPr>
            <a:xfrm>
              <a:off x="329184" y="1162323"/>
              <a:ext cx="8449056" cy="43088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indent="11113" algn="just">
                <a:tabLst>
                  <a:tab pos="1057275" algn="l"/>
                  <a:tab pos="4833938" algn="l"/>
                </a:tabLst>
              </a:pPr>
              <a:r>
                <a:rPr lang="en-GB" altLang="en-US" sz="2000" b="1" noProof="0" dirty="0">
                  <a:solidFill>
                    <a:schemeClr val="tx1"/>
                  </a:solidFill>
                </a:rPr>
                <a:t>IER 802	</a:t>
              </a:r>
              <a:r>
                <a:rPr lang="en-GB" altLang="en-US" sz="2000" b="1" noProof="0" dirty="0">
                  <a:solidFill>
                    <a:srgbClr val="275E99"/>
                  </a:solidFill>
                </a:rPr>
                <a:t>Moderate offences -  Yellow	card</a:t>
              </a:r>
              <a:endParaRPr lang="en-GB" sz="2000" b="1" dirty="0">
                <a:solidFill>
                  <a:schemeClr val="tx1"/>
                </a:solidFill>
              </a:endParaRPr>
            </a:p>
            <a:p>
              <a:pPr indent="457200" algn="just">
                <a:tabLst>
                  <a:tab pos="1057275" algn="l"/>
                </a:tabLst>
              </a:pPr>
              <a:r>
                <a:rPr lang="en-GB" altLang="en-US" noProof="0" dirty="0">
                  <a:solidFill>
                    <a:schemeClr val="tx1"/>
                  </a:solidFill>
                </a:rPr>
                <a:t>	Added and removed:</a:t>
              </a:r>
            </a:p>
            <a:p>
              <a:pPr indent="457200" algn="just">
                <a:tabLst>
                  <a:tab pos="1057275" algn="l"/>
                </a:tabLst>
              </a:pPr>
              <a:r>
                <a:rPr lang="en-GB" altLang="en-US" b="1" dirty="0">
                  <a:solidFill>
                    <a:schemeClr val="tx1"/>
                  </a:solidFill>
                </a:rPr>
                <a:t>	1 match point deduction:</a:t>
              </a:r>
              <a:endParaRPr lang="en-GB" b="1" noProof="0" dirty="0">
                <a:solidFill>
                  <a:srgbClr val="00B050"/>
                </a:solidFill>
              </a:endParaRPr>
            </a:p>
            <a:p>
              <a:pPr indent="457200" algn="just">
                <a:tabLst>
                  <a:tab pos="1057275" algn="l"/>
                </a:tabLst>
              </a:pPr>
              <a:r>
                <a:rPr lang="en-GB" altLang="en-US" i="1" dirty="0">
                  <a:solidFill>
                    <a:srgbClr val="FF0000"/>
                  </a:solidFill>
                </a:rPr>
                <a:t>	</a:t>
              </a:r>
              <a:r>
                <a:rPr lang="en-GB" altLang="en-US" i="1" strike="sngStrike" dirty="0">
                  <a:solidFill>
                    <a:srgbClr val="FF0000"/>
                  </a:solidFill>
                </a:rPr>
                <a:t>Note: In final matches, match point penalties are converted into penalty</a:t>
              </a:r>
              <a:r>
                <a:rPr lang="en-GB" altLang="en-US" i="1" dirty="0">
                  <a:solidFill>
                    <a:srgbClr val="FF0000"/>
                  </a:solidFill>
                </a:rPr>
                <a:t> 	</a:t>
              </a:r>
              <a:r>
                <a:rPr lang="en-GB" altLang="en-US" i="1" strike="sngStrike" dirty="0">
                  <a:solidFill>
                    <a:srgbClr val="FF0000"/>
                  </a:solidFill>
                </a:rPr>
                <a:t>points (...)</a:t>
              </a:r>
              <a:r>
                <a:rPr lang="en-GB" altLang="en-US" i="1" dirty="0">
                  <a:solidFill>
                    <a:srgbClr val="FF0000"/>
                  </a:solidFill>
                </a:rPr>
                <a:t>.</a:t>
              </a:r>
              <a:endParaRPr lang="en-GB" dirty="0">
                <a:solidFill>
                  <a:srgbClr val="FF0000"/>
                </a:solidFill>
              </a:endParaRPr>
            </a:p>
            <a:p>
              <a:pPr lvl="1" indent="11113" algn="just">
                <a:tabLst>
                  <a:tab pos="790575" algn="l"/>
                  <a:tab pos="1057275" algn="l"/>
                </a:tabLst>
              </a:pPr>
              <a:r>
                <a:rPr lang="en-GB" altLang="en-US" dirty="0"/>
                <a:t>	a) Missing IFI running sole seal </a:t>
              </a:r>
              <a:r>
                <a:rPr lang="en-GB" altLang="en-US" strike="sngStrike" dirty="0">
                  <a:solidFill>
                    <a:srgbClr val="FF0000"/>
                  </a:solidFill>
                </a:rPr>
                <a:t>(5 penalty points)</a:t>
              </a:r>
            </a:p>
            <a:p>
              <a:pPr lvl="1" indent="11113" algn="just">
                <a:tabLst>
                  <a:tab pos="790575" algn="l"/>
                  <a:tab pos="1057275" algn="l"/>
                </a:tabLst>
              </a:pPr>
              <a:r>
                <a:rPr lang="en-GB" altLang="en-US" dirty="0"/>
                <a:t>	b) Incorrect or missing type letter on the stock body </a:t>
              </a:r>
              <a:r>
                <a:rPr lang="en-GB" altLang="en-US" strike="sngStrike" dirty="0">
                  <a:solidFill>
                    <a:srgbClr val="FF0000"/>
                  </a:solidFill>
                </a:rPr>
                <a:t>(5 penalty points)</a:t>
              </a:r>
              <a:r>
                <a:rPr lang="en-GB" altLang="en-US" dirty="0"/>
                <a:t>.</a:t>
              </a:r>
            </a:p>
            <a:p>
              <a:pPr lvl="1" indent="11113">
                <a:tabLst>
                  <a:tab pos="790575" algn="l"/>
                  <a:tab pos="1057275" algn="l"/>
                </a:tabLst>
              </a:pPr>
              <a:r>
                <a:rPr lang="en-GB" altLang="en-US" dirty="0"/>
                <a:t>	c) Use of a substitute without presenting a player pass and/or</a:t>
              </a:r>
            </a:p>
            <a:p>
              <a:pPr lvl="1" indent="11113" algn="just">
                <a:tabLst>
                  <a:tab pos="790575" algn="l"/>
                  <a:tab pos="1057275" algn="l"/>
                </a:tabLst>
              </a:pPr>
              <a:r>
                <a:rPr lang="en-GB" altLang="en-US" dirty="0"/>
                <a:t>	d) Delaying the competition </a:t>
              </a:r>
              <a:r>
                <a:rPr lang="en-GB" altLang="en-US" strike="sngStrike" dirty="0">
                  <a:solidFill>
                    <a:srgbClr val="FF0000"/>
                  </a:solidFill>
                </a:rPr>
                <a:t>(5 penalty points)</a:t>
              </a:r>
              <a:r>
                <a:rPr lang="en-GB" altLang="en-US" dirty="0"/>
                <a:t>.</a:t>
              </a:r>
            </a:p>
            <a:p>
              <a:pPr lvl="1" indent="11113">
                <a:tabLst>
                  <a:tab pos="790575" algn="l"/>
                  <a:tab pos="1057275" algn="l"/>
                </a:tabLst>
              </a:pPr>
              <a:r>
                <a:rPr lang="en-GB" altLang="en-US" dirty="0">
                  <a:solidFill>
                    <a:srgbClr val="FF0000"/>
                  </a:solidFill>
                </a:rPr>
                <a:t>	</a:t>
              </a:r>
              <a:r>
                <a:rPr lang="en-GB" altLang="en-US" strike="sngStrike" dirty="0">
                  <a:solidFill>
                    <a:srgbClr val="FF0000"/>
                  </a:solidFill>
                </a:rPr>
                <a:t>e) Returning repeatedly for consultation during a match (5 penalty </a:t>
              </a:r>
              <a:r>
                <a:rPr lang="en-GB" altLang="en-US" dirty="0">
                  <a:solidFill>
                    <a:srgbClr val="FF0000"/>
                  </a:solidFill>
                </a:rPr>
                <a:t>			</a:t>
              </a:r>
              <a:r>
                <a:rPr lang="en-GB" altLang="en-US" strike="sngStrike" dirty="0">
                  <a:solidFill>
                    <a:srgbClr val="FF0000"/>
                  </a:solidFill>
                </a:rPr>
                <a:t>points)</a:t>
              </a:r>
              <a:r>
                <a:rPr lang="en-GB" altLang="en-US" dirty="0"/>
                <a:t>.</a:t>
              </a:r>
            </a:p>
            <a:p>
              <a:pPr lvl="1" indent="11113" algn="just">
                <a:tabLst>
                  <a:tab pos="790575" algn="l"/>
                  <a:tab pos="1057275" algn="l"/>
                </a:tabLst>
              </a:pPr>
              <a:r>
                <a:rPr lang="en-GB" altLang="en-US" dirty="0"/>
                <a:t>	e) </a:t>
              </a:r>
              <a:r>
                <a:rPr lang="en-GB" altLang="en-US" dirty="0">
                  <a:solidFill>
                    <a:srgbClr val="00B050"/>
                  </a:solidFill>
                </a:rPr>
                <a:t>Disregarding instructions from officials.</a:t>
              </a:r>
            </a:p>
            <a:p>
              <a:pPr lvl="1" indent="11113" algn="just">
                <a:tabLst>
                  <a:tab pos="790575" algn="l"/>
                  <a:tab pos="1057275" algn="l"/>
                </a:tabLst>
              </a:pPr>
              <a:r>
                <a:rPr lang="en-GB" altLang="en-US" dirty="0">
                  <a:solidFill>
                    <a:srgbClr val="FF0000"/>
                  </a:solidFill>
                </a:rPr>
                <a:t>	</a:t>
              </a:r>
              <a:r>
                <a:rPr lang="en-GB" altLang="en-US" strike="sngStrike" dirty="0">
                  <a:solidFill>
                    <a:srgbClr val="FF0000"/>
                  </a:solidFill>
                </a:rPr>
                <a:t>f) Failure to follow instructions from officials (5 penalty points)</a:t>
              </a:r>
              <a:r>
                <a:rPr lang="en-GB" altLang="en-US" dirty="0">
                  <a:solidFill>
                    <a:srgbClr val="FF0000"/>
                  </a:solidFill>
                </a:rPr>
                <a:t>.</a:t>
              </a:r>
            </a:p>
            <a:p>
              <a:pPr lvl="1" indent="11113" algn="just">
                <a:tabLst>
                  <a:tab pos="790575" algn="l"/>
                  <a:tab pos="1057275" algn="l"/>
                </a:tabLst>
              </a:pPr>
              <a:r>
                <a:rPr lang="en-GB" altLang="en-US" dirty="0"/>
                <a:t>	f) </a:t>
              </a:r>
              <a:r>
                <a:rPr lang="en-GB" altLang="en-US" dirty="0">
                  <a:solidFill>
                    <a:srgbClr val="00B050"/>
                  </a:solidFill>
                </a:rPr>
                <a:t>Repeated unsporting behaviour of moderate severity</a:t>
              </a:r>
            </a:p>
            <a:p>
              <a:pPr algn="just"/>
              <a:endParaRPr lang="de-DE" sz="2000" b="1" dirty="0">
                <a:solidFill>
                  <a:schemeClr val="tx1"/>
                </a:solidFill>
              </a:endParaRPr>
            </a:p>
          </p:txBody>
        </p:sp>
        <p:sp>
          <p:nvSpPr>
            <p:cNvPr id="3" name="Abgerundetes Rechteck 2">
              <a:extLst>
                <a:ext uri="{FF2B5EF4-FFF2-40B4-BE49-F238E27FC236}">
                  <a16:creationId xmlns:a16="http://schemas.microsoft.com/office/drawing/2014/main" id="{BF52E880-9809-CB1C-77F0-970F3FB7BA35}"/>
                </a:ext>
              </a:extLst>
            </p:cNvPr>
            <p:cNvSpPr/>
            <p:nvPr/>
          </p:nvSpPr>
          <p:spPr>
            <a:xfrm rot="1079927">
              <a:off x="4865786" y="1192700"/>
              <a:ext cx="260195" cy="401444"/>
            </a:xfrm>
            <a:prstGeom prst="roundRect">
              <a:avLst/>
            </a:prstGeom>
            <a:solidFill>
              <a:srgbClr val="FFFF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3102849543"/>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1B8D5-D9CE-EA34-6CDB-5536BDED0BC9}"/>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F569CE4D-4258-EB34-956F-E9BF2849D836}"/>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44</a:t>
            </a:fld>
            <a:endParaRPr dirty="0"/>
          </a:p>
        </p:txBody>
      </p:sp>
      <p:sp>
        <p:nvSpPr>
          <p:cNvPr id="32" name="Text">
            <a:extLst>
              <a:ext uri="{FF2B5EF4-FFF2-40B4-BE49-F238E27FC236}">
                <a16:creationId xmlns:a16="http://schemas.microsoft.com/office/drawing/2014/main" id="{0EE13585-97EE-80B3-CC8D-316110BA7890}"/>
              </a:ext>
            </a:extLst>
          </p:cNvPr>
          <p:cNvSpPr txBox="1"/>
          <p:nvPr/>
        </p:nvSpPr>
        <p:spPr>
          <a:xfrm>
            <a:off x="8200000"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78556644-AFD9-C48F-69C9-9B1CF05CA195}"/>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8</a:t>
            </a:r>
            <a:br>
              <a:rPr dirty="0"/>
            </a:br>
            <a:r>
              <a:rPr lang="en-GB" altLang="en-US" dirty="0"/>
              <a:t>PENALTIES</a:t>
            </a:r>
            <a:endParaRPr lang="en-GB" noProof="0" dirty="0"/>
          </a:p>
          <a:p>
            <a:pPr defTabSz="713231">
              <a:defRPr sz="2574"/>
            </a:pPr>
            <a:endParaRPr lang="en-GB" noProof="0" dirty="0"/>
          </a:p>
        </p:txBody>
      </p:sp>
      <p:grpSp>
        <p:nvGrpSpPr>
          <p:cNvPr id="4" name="Gruppieren 3">
            <a:extLst>
              <a:ext uri="{FF2B5EF4-FFF2-40B4-BE49-F238E27FC236}">
                <a16:creationId xmlns:a16="http://schemas.microsoft.com/office/drawing/2014/main" id="{EF86056B-EE00-37BA-491F-B3B4BA57B869}"/>
              </a:ext>
            </a:extLst>
          </p:cNvPr>
          <p:cNvGrpSpPr/>
          <p:nvPr/>
        </p:nvGrpSpPr>
        <p:grpSpPr>
          <a:xfrm>
            <a:off x="329184" y="1162323"/>
            <a:ext cx="8449056" cy="2893098"/>
            <a:chOff x="329184" y="1162323"/>
            <a:chExt cx="8449056" cy="2893098"/>
          </a:xfrm>
        </p:grpSpPr>
        <p:sp>
          <p:nvSpPr>
            <p:cNvPr id="2" name="Textfeld 1">
              <a:extLst>
                <a:ext uri="{FF2B5EF4-FFF2-40B4-BE49-F238E27FC236}">
                  <a16:creationId xmlns:a16="http://schemas.microsoft.com/office/drawing/2014/main" id="{974215E8-7C15-168D-E627-8053D251D515}"/>
                </a:ext>
              </a:extLst>
            </p:cNvPr>
            <p:cNvSpPr txBox="1"/>
            <p:nvPr/>
          </p:nvSpPr>
          <p:spPr>
            <a:xfrm>
              <a:off x="329184" y="1162323"/>
              <a:ext cx="8449056" cy="28930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indent="11113" algn="just">
                <a:tabLst>
                  <a:tab pos="1057275" algn="l"/>
                  <a:tab pos="4522788" algn="l"/>
                </a:tabLst>
              </a:pPr>
              <a:r>
                <a:rPr lang="en-GB" altLang="en-US" sz="2000" b="1" noProof="0" dirty="0">
                  <a:solidFill>
                    <a:schemeClr val="tx1"/>
                  </a:solidFill>
                </a:rPr>
                <a:t>IER 803	</a:t>
              </a:r>
              <a:r>
                <a:rPr lang="en-GB" altLang="en-US" sz="2000" b="1" noProof="0" dirty="0">
                  <a:solidFill>
                    <a:srgbClr val="275E99"/>
                  </a:solidFill>
                </a:rPr>
                <a:t>Serious offences </a:t>
              </a:r>
              <a:r>
                <a:rPr lang="en-GB" altLang="en-US" sz="2000" b="1" dirty="0">
                  <a:solidFill>
                    <a:srgbClr val="275E99"/>
                  </a:solidFill>
                </a:rPr>
                <a:t>-</a:t>
              </a:r>
              <a:r>
                <a:rPr lang="en-GB" altLang="en-US" sz="2000" b="1" noProof="0" dirty="0">
                  <a:solidFill>
                    <a:srgbClr val="275E99"/>
                  </a:solidFill>
                </a:rPr>
                <a:t> Yellow	card</a:t>
              </a:r>
              <a:endParaRPr lang="en-GB" sz="2000" b="1" dirty="0">
                <a:solidFill>
                  <a:schemeClr val="tx1"/>
                </a:solidFill>
              </a:endParaRPr>
            </a:p>
            <a:p>
              <a:pPr indent="11113" algn="just">
                <a:tabLst>
                  <a:tab pos="1057275" algn="l"/>
                </a:tabLst>
              </a:pPr>
              <a:r>
                <a:rPr lang="en-GB" altLang="en-US" noProof="0" dirty="0">
                  <a:solidFill>
                    <a:schemeClr val="tx1"/>
                  </a:solidFill>
                </a:rPr>
                <a:t>	Added and removed:</a:t>
              </a:r>
            </a:p>
            <a:p>
              <a:pPr indent="11113" algn="just">
                <a:tabLst>
                  <a:tab pos="1057275" algn="l"/>
                </a:tabLst>
              </a:pPr>
              <a:r>
                <a:rPr lang="en-GB" altLang="en-US" b="1" dirty="0">
                  <a:solidFill>
                    <a:schemeClr val="tx1"/>
                  </a:solidFill>
                </a:rPr>
                <a:t>	2 match points deducted:</a:t>
              </a:r>
              <a:endParaRPr lang="en-GB" b="1" noProof="0" dirty="0">
                <a:solidFill>
                  <a:srgbClr val="00B050"/>
                </a:solidFill>
              </a:endParaRPr>
            </a:p>
            <a:p>
              <a:pPr indent="11113">
                <a:tabLst>
                  <a:tab pos="1057275" algn="l"/>
                </a:tabLst>
              </a:pPr>
              <a:r>
                <a:rPr lang="en-GB" altLang="en-US" i="1" dirty="0">
                  <a:solidFill>
                    <a:srgbClr val="FF0000"/>
                  </a:solidFill>
                </a:rPr>
                <a:t>	</a:t>
              </a:r>
              <a:r>
                <a:rPr lang="en-GB" altLang="en-US" i="1" strike="sngStrike" dirty="0">
                  <a:solidFill>
                    <a:srgbClr val="FF0000"/>
                  </a:solidFill>
                </a:rPr>
                <a:t>Note: In final matches, match point penalties are converted into penalty</a:t>
              </a:r>
              <a:r>
                <a:rPr lang="en-GB" altLang="en-US" i="1" dirty="0">
                  <a:solidFill>
                    <a:srgbClr val="FF0000"/>
                  </a:solidFill>
                </a:rPr>
                <a:t> 	</a:t>
              </a:r>
              <a:r>
                <a:rPr lang="en-GB" altLang="en-US" i="1" strike="sngStrike" dirty="0">
                  <a:solidFill>
                    <a:srgbClr val="FF0000"/>
                  </a:solidFill>
                </a:rPr>
                <a:t>points (...)</a:t>
              </a:r>
              <a:r>
                <a:rPr lang="en-GB" altLang="en-US" i="1" dirty="0">
                  <a:solidFill>
                    <a:srgbClr val="FF0000"/>
                  </a:solidFill>
                </a:rPr>
                <a:t>.</a:t>
              </a:r>
              <a:endParaRPr lang="en-GB" dirty="0">
                <a:solidFill>
                  <a:srgbClr val="FF0000"/>
                </a:solidFill>
              </a:endParaRPr>
            </a:p>
            <a:p>
              <a:pPr lvl="1" indent="11113">
                <a:tabLst>
                  <a:tab pos="790575" algn="l"/>
                  <a:tab pos="1057275" algn="l"/>
                </a:tabLst>
              </a:pPr>
              <a:r>
                <a:rPr lang="en-GB" altLang="en-US" dirty="0"/>
                <a:t>	a) Use of a substitute during a match in progress.</a:t>
              </a:r>
            </a:p>
            <a:p>
              <a:pPr lvl="1" indent="11113">
                <a:tabLst>
                  <a:tab pos="1057275" algn="l"/>
                </a:tabLst>
              </a:pPr>
              <a:r>
                <a:rPr lang="en-GB" altLang="en-US" dirty="0">
                  <a:solidFill>
                    <a:srgbClr val="FF0000"/>
                  </a:solidFill>
                </a:rPr>
                <a:t>	</a:t>
              </a:r>
              <a:r>
                <a:rPr lang="en-GB" altLang="en-US" strike="sngStrike" dirty="0">
                  <a:solidFill>
                    <a:srgbClr val="FF0000"/>
                  </a:solidFill>
                </a:rPr>
                <a:t>(10 penalty points)</a:t>
              </a:r>
              <a:r>
                <a:rPr lang="en-GB" altLang="en-US" dirty="0"/>
                <a:t>.</a:t>
              </a:r>
            </a:p>
            <a:p>
              <a:pPr lvl="1" indent="11113">
                <a:tabLst>
                  <a:tab pos="790575" algn="l"/>
                  <a:tab pos="1057275" algn="l"/>
                </a:tabLst>
              </a:pPr>
              <a:r>
                <a:rPr lang="en-GB" altLang="en-US" dirty="0"/>
                <a:t>	b) Use of non-compliant sports equipment </a:t>
              </a:r>
              <a:r>
                <a:rPr lang="en-GB" altLang="en-US" strike="sngStrike" dirty="0">
                  <a:solidFill>
                    <a:srgbClr val="FF0000"/>
                  </a:solidFill>
                </a:rPr>
                <a:t>(10 penalty points)</a:t>
              </a:r>
              <a:r>
                <a:rPr lang="en-GB" altLang="en-US" dirty="0"/>
                <a:t>.</a:t>
              </a:r>
            </a:p>
            <a:p>
              <a:pPr lvl="1" indent="11113">
                <a:tabLst>
                  <a:tab pos="790575" algn="l"/>
                  <a:tab pos="1057275" algn="l"/>
                </a:tabLst>
              </a:pPr>
              <a:r>
                <a:rPr lang="en-GB" altLang="en-US" dirty="0"/>
                <a:t>	c) </a:t>
              </a:r>
              <a:r>
                <a:rPr lang="en-GB" altLang="en-US" dirty="0">
                  <a:solidFill>
                    <a:srgbClr val="00B050"/>
                  </a:solidFill>
                </a:rPr>
                <a:t>Gross</a:t>
              </a:r>
              <a:r>
                <a:rPr lang="en-GB" altLang="en-US" dirty="0"/>
                <a:t> unsporting behaviour </a:t>
              </a:r>
              <a:r>
                <a:rPr lang="en-GB" altLang="en-US" dirty="0">
                  <a:solidFill>
                    <a:schemeClr val="tx1"/>
                  </a:solidFill>
                </a:rPr>
                <a:t>-</a:t>
              </a:r>
              <a:r>
                <a:rPr lang="en-GB" altLang="en-US" dirty="0">
                  <a:solidFill>
                    <a:srgbClr val="FF0000"/>
                  </a:solidFill>
                </a:rPr>
                <a:t> </a:t>
              </a:r>
              <a:r>
                <a:rPr lang="en-GB" altLang="en-US" strike="sngStrike" dirty="0">
                  <a:solidFill>
                    <a:srgbClr val="FF0000"/>
                  </a:solidFill>
                </a:rPr>
                <a:t>IER R 101 - (10 penalty points)</a:t>
              </a:r>
              <a:r>
                <a:rPr lang="en-GB" altLang="en-US" dirty="0">
                  <a:solidFill>
                    <a:schemeClr val="tx1"/>
                  </a:solidFill>
                </a:rPr>
                <a:t> in a 			severe form</a:t>
              </a:r>
              <a:r>
                <a:rPr lang="en-GB" altLang="en-US" dirty="0"/>
                <a:t>.</a:t>
              </a:r>
            </a:p>
          </p:txBody>
        </p:sp>
        <p:sp>
          <p:nvSpPr>
            <p:cNvPr id="3" name="Abgerundetes Rechteck 2">
              <a:extLst>
                <a:ext uri="{FF2B5EF4-FFF2-40B4-BE49-F238E27FC236}">
                  <a16:creationId xmlns:a16="http://schemas.microsoft.com/office/drawing/2014/main" id="{DC88540F-B65B-6FCC-B36C-911E41A18314}"/>
                </a:ext>
              </a:extLst>
            </p:cNvPr>
            <p:cNvSpPr/>
            <p:nvPr/>
          </p:nvSpPr>
          <p:spPr>
            <a:xfrm rot="1079927">
              <a:off x="4564603" y="1192700"/>
              <a:ext cx="260195" cy="401444"/>
            </a:xfrm>
            <a:prstGeom prst="roundRect">
              <a:avLst/>
            </a:prstGeom>
            <a:solidFill>
              <a:srgbClr val="FFFF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277183599"/>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510CF-26EC-2094-3426-2EE99F8D265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EB7C0740-F4EF-56D7-8226-ACF86EE29608}"/>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45</a:t>
            </a:fld>
            <a:endParaRPr dirty="0"/>
          </a:p>
        </p:txBody>
      </p:sp>
      <p:sp>
        <p:nvSpPr>
          <p:cNvPr id="32" name="Text">
            <a:extLst>
              <a:ext uri="{FF2B5EF4-FFF2-40B4-BE49-F238E27FC236}">
                <a16:creationId xmlns:a16="http://schemas.microsoft.com/office/drawing/2014/main" id="{A1AF7EA4-4AA2-F457-587B-CF019127CAB0}"/>
              </a:ext>
            </a:extLst>
          </p:cNvPr>
          <p:cNvSpPr txBox="1"/>
          <p:nvPr/>
        </p:nvSpPr>
        <p:spPr>
          <a:xfrm>
            <a:off x="8200000"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F866DBE4-597A-22D0-F57D-1D689DE13A77}"/>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8</a:t>
            </a:r>
            <a:br>
              <a:rPr dirty="0"/>
            </a:br>
            <a:r>
              <a:rPr lang="en-GB" altLang="en-US" dirty="0"/>
              <a:t>PENALTIES</a:t>
            </a:r>
            <a:endParaRPr lang="en-GB" noProof="0" dirty="0"/>
          </a:p>
          <a:p>
            <a:pPr defTabSz="713231">
              <a:defRPr sz="2574"/>
            </a:pPr>
            <a:endParaRPr lang="en-GB" noProof="0" dirty="0"/>
          </a:p>
        </p:txBody>
      </p:sp>
      <p:grpSp>
        <p:nvGrpSpPr>
          <p:cNvPr id="8" name="Gruppieren 7">
            <a:extLst>
              <a:ext uri="{FF2B5EF4-FFF2-40B4-BE49-F238E27FC236}">
                <a16:creationId xmlns:a16="http://schemas.microsoft.com/office/drawing/2014/main" id="{61DC81A6-E34F-773D-F247-08B97184DD29}"/>
              </a:ext>
            </a:extLst>
          </p:cNvPr>
          <p:cNvGrpSpPr/>
          <p:nvPr/>
        </p:nvGrpSpPr>
        <p:grpSpPr>
          <a:xfrm>
            <a:off x="329184" y="1162323"/>
            <a:ext cx="8449056" cy="984883"/>
            <a:chOff x="329184" y="1162323"/>
            <a:chExt cx="8449056" cy="984883"/>
          </a:xfrm>
        </p:grpSpPr>
        <p:sp>
          <p:nvSpPr>
            <p:cNvPr id="2" name="Textfeld 1">
              <a:extLst>
                <a:ext uri="{FF2B5EF4-FFF2-40B4-BE49-F238E27FC236}">
                  <a16:creationId xmlns:a16="http://schemas.microsoft.com/office/drawing/2014/main" id="{0DCCD84B-7CBC-9202-55CC-C88C9FC4E008}"/>
                </a:ext>
              </a:extLst>
            </p:cNvPr>
            <p:cNvSpPr txBox="1"/>
            <p:nvPr/>
          </p:nvSpPr>
          <p:spPr>
            <a:xfrm>
              <a:off x="329184" y="1162323"/>
              <a:ext cx="8449056" cy="9848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 pos="3865563" algn="l"/>
                </a:tabLst>
              </a:pPr>
              <a:r>
                <a:rPr lang="en-GB" altLang="en-US" sz="2000" b="1" noProof="0" dirty="0">
                  <a:solidFill>
                    <a:schemeClr val="tx1"/>
                  </a:solidFill>
                </a:rPr>
                <a:t>IER 804	</a:t>
              </a:r>
              <a:r>
                <a:rPr lang="en-GB" altLang="en-US" sz="2000" b="1" noProof="0" dirty="0">
                  <a:solidFill>
                    <a:srgbClr val="275E99"/>
                  </a:solidFill>
                </a:rPr>
                <a:t>Match penalty - Red	card</a:t>
              </a:r>
              <a:endParaRPr lang="en-GB" sz="2000" b="1" dirty="0">
                <a:solidFill>
                  <a:schemeClr val="tx1"/>
                </a:solidFill>
              </a:endParaRPr>
            </a:p>
            <a:p>
              <a:pPr algn="just">
                <a:tabLst>
                  <a:tab pos="1057275" algn="l"/>
                </a:tabLst>
              </a:pPr>
              <a:r>
                <a:rPr lang="en-GB" altLang="en-US" noProof="0" dirty="0">
                  <a:solidFill>
                    <a:schemeClr val="tx1"/>
                  </a:solidFill>
                </a:rPr>
                <a:t>	Added:</a:t>
              </a:r>
            </a:p>
            <a:p>
              <a:pPr algn="just">
                <a:tabLst>
                  <a:tab pos="1057275" algn="l"/>
                </a:tabLst>
              </a:pPr>
              <a:r>
                <a:rPr lang="en-GB" altLang="en-US" b="1" dirty="0">
                  <a:solidFill>
                    <a:srgbClr val="00B050"/>
                  </a:solidFill>
                </a:rPr>
                <a:t>	Red card</a:t>
              </a:r>
            </a:p>
          </p:txBody>
        </p:sp>
        <p:sp>
          <p:nvSpPr>
            <p:cNvPr id="4" name="Abgerundetes Rechteck 3">
              <a:extLst>
                <a:ext uri="{FF2B5EF4-FFF2-40B4-BE49-F238E27FC236}">
                  <a16:creationId xmlns:a16="http://schemas.microsoft.com/office/drawing/2014/main" id="{4EBE851C-AAD7-53AB-8C6E-0EEA6CB933BF}"/>
                </a:ext>
              </a:extLst>
            </p:cNvPr>
            <p:cNvSpPr/>
            <p:nvPr/>
          </p:nvSpPr>
          <p:spPr>
            <a:xfrm rot="1079927">
              <a:off x="3904137" y="1192701"/>
              <a:ext cx="260195" cy="401444"/>
            </a:xfrm>
            <a:prstGeom prst="roundRect">
              <a:avLst/>
            </a:prstGeom>
            <a:solidFill>
              <a:srgbClr val="FF00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grpSp>
        <p:nvGrpSpPr>
          <p:cNvPr id="7" name="Gruppieren 6">
            <a:extLst>
              <a:ext uri="{FF2B5EF4-FFF2-40B4-BE49-F238E27FC236}">
                <a16:creationId xmlns:a16="http://schemas.microsoft.com/office/drawing/2014/main" id="{056394AA-A837-8ABE-54FD-4098E9555EB8}"/>
              </a:ext>
            </a:extLst>
          </p:cNvPr>
          <p:cNvGrpSpPr/>
          <p:nvPr/>
        </p:nvGrpSpPr>
        <p:grpSpPr>
          <a:xfrm>
            <a:off x="329184" y="2279125"/>
            <a:ext cx="8449056" cy="3724094"/>
            <a:chOff x="329184" y="2286874"/>
            <a:chExt cx="8449056" cy="3724094"/>
          </a:xfrm>
        </p:grpSpPr>
        <p:sp>
          <p:nvSpPr>
            <p:cNvPr id="3" name="Textfeld 2">
              <a:extLst>
                <a:ext uri="{FF2B5EF4-FFF2-40B4-BE49-F238E27FC236}">
                  <a16:creationId xmlns:a16="http://schemas.microsoft.com/office/drawing/2014/main" id="{10B6D90C-1DB4-FD15-0EFA-ABFB350B81FD}"/>
                </a:ext>
              </a:extLst>
            </p:cNvPr>
            <p:cNvSpPr txBox="1"/>
            <p:nvPr/>
          </p:nvSpPr>
          <p:spPr>
            <a:xfrm>
              <a:off x="329184" y="2286874"/>
              <a:ext cx="8449056" cy="37240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 pos="4087813" algn="l"/>
                </a:tabLst>
              </a:pPr>
              <a:r>
                <a:rPr lang="en-GB" altLang="en-US" sz="2000" b="1" noProof="0" dirty="0">
                  <a:solidFill>
                    <a:schemeClr val="tx1"/>
                  </a:solidFill>
                </a:rPr>
                <a:t>IER 805	</a:t>
              </a:r>
              <a:r>
                <a:rPr lang="en-GB" altLang="en-US" sz="2000" b="1" noProof="0" dirty="0">
                  <a:solidFill>
                    <a:srgbClr val="275E99"/>
                  </a:solidFill>
                </a:rPr>
                <a:t>Disqualification - Red	card</a:t>
              </a:r>
              <a:endParaRPr lang="en-GB" sz="2000" b="1" dirty="0">
                <a:solidFill>
                  <a:schemeClr val="tx1"/>
                </a:solidFill>
              </a:endParaRPr>
            </a:p>
            <a:p>
              <a:pPr algn="just">
                <a:tabLst>
                  <a:tab pos="1057275" algn="l"/>
                </a:tabLst>
              </a:pPr>
              <a:r>
                <a:rPr lang="en-GB" altLang="en-US" noProof="0" dirty="0">
                  <a:solidFill>
                    <a:schemeClr val="tx1"/>
                  </a:solidFill>
                </a:rPr>
                <a:t>	Added:</a:t>
              </a:r>
            </a:p>
            <a:p>
              <a:pPr algn="just">
                <a:tabLst>
                  <a:tab pos="1057275" algn="l"/>
                </a:tabLst>
              </a:pPr>
              <a:r>
                <a:rPr lang="en-GB" altLang="en-US" b="1" dirty="0">
                  <a:solidFill>
                    <a:srgbClr val="00B050"/>
                  </a:solidFill>
                </a:rPr>
                <a:t>	Red card</a:t>
              </a:r>
              <a:endParaRPr lang="en-GB" b="1" noProof="0" dirty="0">
                <a:solidFill>
                  <a:srgbClr val="00B050"/>
                </a:solidFill>
              </a:endParaRPr>
            </a:p>
            <a:p>
              <a:pPr>
                <a:tabLst>
                  <a:tab pos="790575" algn="l"/>
                  <a:tab pos="1057275" algn="l"/>
                </a:tabLst>
              </a:pPr>
              <a:r>
                <a:rPr lang="en-GB" altLang="en-US" dirty="0"/>
                <a:t>	a)	Use of deliberately tampered-with, unauthorised </a:t>
              </a:r>
              <a:r>
                <a:rPr lang="en-GB" altLang="en-US" dirty="0">
                  <a:solidFill>
                    <a:srgbClr val="00B050"/>
                  </a:solidFill>
                </a:rPr>
                <a:t>or disassembled</a:t>
              </a:r>
              <a:r>
                <a:rPr lang="en-GB" altLang="en-US" dirty="0"/>
                <a:t> sports 		equipment.</a:t>
              </a:r>
              <a:endParaRPr lang="en-GB" b="1" dirty="0"/>
            </a:p>
            <a:p>
              <a:pPr>
                <a:tabLst>
                  <a:tab pos="790575" algn="l"/>
                  <a:tab pos="1057275" algn="l"/>
                </a:tabLst>
              </a:pPr>
              <a:r>
                <a:rPr lang="en-GB" altLang="en-US" dirty="0"/>
                <a:t>	b)	Fielding of unnamed or suspended players, or players not eligible to 			play in accordance with ISpO § 110, as well as persons who do not hold 		a player pass or card</a:t>
              </a:r>
              <a:endParaRPr lang="en-GB" b="1" dirty="0"/>
            </a:p>
            <a:p>
              <a:pPr>
                <a:tabLst>
                  <a:tab pos="790575" algn="l"/>
                  <a:tab pos="1057275" algn="l"/>
                </a:tabLst>
              </a:pPr>
              <a:r>
                <a:rPr lang="en-GB" altLang="en-US" dirty="0"/>
                <a:t>	c)	Failure to comply with a match penalty.</a:t>
              </a:r>
              <a:endParaRPr lang="en-GB" b="1" dirty="0"/>
            </a:p>
            <a:p>
              <a:pPr>
                <a:tabLst>
                  <a:tab pos="790575" algn="l"/>
                  <a:tab pos="1057275" algn="l"/>
                </a:tabLst>
              </a:pPr>
              <a:r>
                <a:rPr lang="en-GB" altLang="en-US" dirty="0"/>
                <a:t>	d)	Unsporting behaviour, depending on the severity of the offence (IER 			R 101).</a:t>
              </a:r>
            </a:p>
            <a:p>
              <a:pPr>
                <a:tabLst>
                  <a:tab pos="790575" algn="l"/>
                  <a:tab pos="1057275" algn="l"/>
                </a:tabLst>
              </a:pPr>
              <a:r>
                <a:rPr lang="en-GB" altLang="en-US" dirty="0">
                  <a:solidFill>
                    <a:srgbClr val="00B050"/>
                  </a:solidFill>
                </a:rPr>
                <a:t>	e)	Refusal to hand over sports equipment or sign the confiscation report 			during an equipment inspection</a:t>
              </a:r>
              <a:r>
                <a:rPr lang="en-GB" altLang="en-US" dirty="0"/>
                <a:t>.</a:t>
              </a:r>
              <a:endParaRPr lang="en-GB" dirty="0">
                <a:solidFill>
                  <a:srgbClr val="00B050"/>
                </a:solidFill>
              </a:endParaRPr>
            </a:p>
          </p:txBody>
        </p:sp>
        <p:sp>
          <p:nvSpPr>
            <p:cNvPr id="5" name="Abgerundetes Rechteck 4">
              <a:extLst>
                <a:ext uri="{FF2B5EF4-FFF2-40B4-BE49-F238E27FC236}">
                  <a16:creationId xmlns:a16="http://schemas.microsoft.com/office/drawing/2014/main" id="{5D957E16-92F5-44BE-BDB7-BD73AA02842A}"/>
                </a:ext>
              </a:extLst>
            </p:cNvPr>
            <p:cNvSpPr/>
            <p:nvPr/>
          </p:nvSpPr>
          <p:spPr>
            <a:xfrm rot="1079927">
              <a:off x="4101041" y="2317250"/>
              <a:ext cx="260195" cy="401444"/>
            </a:xfrm>
            <a:prstGeom prst="roundRect">
              <a:avLst/>
            </a:prstGeom>
            <a:solidFill>
              <a:srgbClr val="FF00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428818481"/>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2782A-57DE-176E-A07A-0400533A492F}"/>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541E351-4AEF-67F0-CF7A-8F8A94DC7717}"/>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46</a:t>
            </a:fld>
            <a:endParaRPr dirty="0"/>
          </a:p>
        </p:txBody>
      </p:sp>
      <p:sp>
        <p:nvSpPr>
          <p:cNvPr id="32" name="Text">
            <a:extLst>
              <a:ext uri="{FF2B5EF4-FFF2-40B4-BE49-F238E27FC236}">
                <a16:creationId xmlns:a16="http://schemas.microsoft.com/office/drawing/2014/main" id="{B8A2C830-6C4E-AA99-F6FD-387BF67C0D97}"/>
              </a:ext>
            </a:extLst>
          </p:cNvPr>
          <p:cNvSpPr txBox="1"/>
          <p:nvPr/>
        </p:nvSpPr>
        <p:spPr>
          <a:xfrm>
            <a:off x="8200000"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DC3FB335-E12F-AE64-EA1A-A766187FD607}"/>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8</a:t>
            </a:r>
            <a:br>
              <a:rPr dirty="0"/>
            </a:br>
            <a:r>
              <a:rPr lang="en-GB" altLang="en-US" dirty="0"/>
              <a:t>PENALTIES</a:t>
            </a:r>
            <a:endParaRPr lang="en-GB" noProof="0" dirty="0"/>
          </a:p>
          <a:p>
            <a:pPr defTabSz="713231">
              <a:defRPr sz="2574"/>
            </a:pPr>
            <a:endParaRPr lang="en-GB" noProof="0" dirty="0"/>
          </a:p>
        </p:txBody>
      </p:sp>
      <p:grpSp>
        <p:nvGrpSpPr>
          <p:cNvPr id="5" name="Gruppieren 4">
            <a:extLst>
              <a:ext uri="{FF2B5EF4-FFF2-40B4-BE49-F238E27FC236}">
                <a16:creationId xmlns:a16="http://schemas.microsoft.com/office/drawing/2014/main" id="{97AD9CEB-E914-A746-0949-4153CB949E13}"/>
              </a:ext>
            </a:extLst>
          </p:cNvPr>
          <p:cNvGrpSpPr/>
          <p:nvPr/>
        </p:nvGrpSpPr>
        <p:grpSpPr>
          <a:xfrm>
            <a:off x="329184" y="1162323"/>
            <a:ext cx="8449056" cy="2616099"/>
            <a:chOff x="329184" y="1162323"/>
            <a:chExt cx="8449056" cy="2616099"/>
          </a:xfrm>
        </p:grpSpPr>
        <p:sp>
          <p:nvSpPr>
            <p:cNvPr id="2" name="Textfeld 1">
              <a:extLst>
                <a:ext uri="{FF2B5EF4-FFF2-40B4-BE49-F238E27FC236}">
                  <a16:creationId xmlns:a16="http://schemas.microsoft.com/office/drawing/2014/main" id="{83B42AD6-8A76-9A7B-C938-94ADA5ED38BD}"/>
                </a:ext>
              </a:extLst>
            </p:cNvPr>
            <p:cNvSpPr txBox="1"/>
            <p:nvPr/>
          </p:nvSpPr>
          <p:spPr>
            <a:xfrm>
              <a:off x="329184" y="1162323"/>
              <a:ext cx="8449056" cy="26160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790575" algn="l"/>
                  <a:tab pos="1057275" algn="l"/>
                  <a:tab pos="3375025" algn="l"/>
                </a:tabLst>
              </a:pPr>
              <a:r>
                <a:rPr lang="en-GB" altLang="en-US" sz="2000" b="1" noProof="0" dirty="0">
                  <a:solidFill>
                    <a:schemeClr val="tx1"/>
                  </a:solidFill>
                </a:rPr>
                <a:t>IER 810	</a:t>
              </a:r>
              <a:r>
                <a:rPr lang="en-GB" altLang="en-US" sz="2000" b="1" noProof="0" dirty="0">
                  <a:solidFill>
                    <a:srgbClr val="275E99"/>
                  </a:solidFill>
                </a:rPr>
                <a:t>Exclusion - Red	card</a:t>
              </a:r>
              <a:endParaRPr lang="en-GB" sz="2000" b="1" dirty="0">
                <a:solidFill>
                  <a:schemeClr val="tx1"/>
                </a:solidFill>
              </a:endParaRPr>
            </a:p>
            <a:p>
              <a:pPr algn="just">
                <a:tabLst>
                  <a:tab pos="790575" algn="l"/>
                  <a:tab pos="1057275" algn="l"/>
                </a:tabLst>
              </a:pPr>
              <a:r>
                <a:rPr lang="en-GB" altLang="en-US" noProof="0" dirty="0">
                  <a:solidFill>
                    <a:schemeClr val="tx1"/>
                  </a:solidFill>
                </a:rPr>
                <a:t>		Added:</a:t>
              </a:r>
            </a:p>
            <a:p>
              <a:pPr>
                <a:tabLst>
                  <a:tab pos="790575" algn="l"/>
                  <a:tab pos="1057275" algn="l"/>
                </a:tabLst>
              </a:pPr>
              <a:r>
                <a:rPr lang="en-GB" altLang="en-US" dirty="0"/>
                <a:t>		The following offences result in exclusion (</a:t>
              </a:r>
              <a:r>
                <a:rPr lang="en-GB" altLang="en-US" dirty="0">
                  <a:solidFill>
                    <a:srgbClr val="00B050"/>
                  </a:solidFill>
                </a:rPr>
                <a:t>red</a:t>
              </a:r>
              <a:r>
                <a:rPr lang="en-GB" altLang="en-US" dirty="0"/>
                <a:t> card) for individual 			players:</a:t>
              </a:r>
              <a:endParaRPr lang="en-GB" b="1" dirty="0"/>
            </a:p>
            <a:p>
              <a:pPr>
                <a:tabLst>
                  <a:tab pos="790575" algn="l"/>
                  <a:tab pos="1057275" algn="l"/>
                </a:tabLst>
              </a:pPr>
              <a:r>
                <a:rPr lang="en-GB" altLang="en-US" dirty="0"/>
                <a:t>	a)	Unsporting behaviour under IER R 101</a:t>
              </a:r>
              <a:endParaRPr lang="en-GB" b="1" dirty="0"/>
            </a:p>
            <a:p>
              <a:pPr>
                <a:tabLst>
                  <a:tab pos="790575" algn="l"/>
                  <a:tab pos="1057275" algn="l"/>
                </a:tabLst>
              </a:pPr>
              <a:r>
                <a:rPr lang="en-GB" altLang="en-US" dirty="0"/>
                <a:t>	b)	Use of non-compliant sports equipment</a:t>
              </a:r>
              <a:endParaRPr lang="en-GB" b="1" dirty="0"/>
            </a:p>
            <a:p>
              <a:pPr>
                <a:tabLst>
                  <a:tab pos="790575" algn="l"/>
                  <a:tab pos="1057275" algn="l"/>
                </a:tabLst>
              </a:pPr>
              <a:r>
                <a:rPr lang="en-GB" altLang="en-US" dirty="0"/>
                <a:t>	c)	Failure to observe the starting order</a:t>
              </a:r>
              <a:endParaRPr lang="en-GB" b="1" dirty="0"/>
            </a:p>
            <a:p>
              <a:pPr>
                <a:tabLst>
                  <a:tab pos="790575" algn="l"/>
                  <a:tab pos="1057275" algn="l"/>
                </a:tabLst>
              </a:pPr>
              <a:r>
                <a:rPr lang="en-GB" altLang="en-US" dirty="0"/>
                <a:t>	d)	Use of unauthorised anti-slip devices</a:t>
              </a:r>
              <a:endParaRPr lang="en-GB" b="1" dirty="0"/>
            </a:p>
            <a:p>
              <a:pPr algn="just"/>
              <a:endParaRPr lang="de-DE" b="1" dirty="0">
                <a:solidFill>
                  <a:srgbClr val="00B050"/>
                </a:solidFill>
              </a:endParaRPr>
            </a:p>
          </p:txBody>
        </p:sp>
        <p:sp>
          <p:nvSpPr>
            <p:cNvPr id="4" name="Abgerundetes Rechteck 3">
              <a:extLst>
                <a:ext uri="{FF2B5EF4-FFF2-40B4-BE49-F238E27FC236}">
                  <a16:creationId xmlns:a16="http://schemas.microsoft.com/office/drawing/2014/main" id="{F0B2A50D-B3ED-2351-67ED-8F0263EB8DD0}"/>
                </a:ext>
              </a:extLst>
            </p:cNvPr>
            <p:cNvSpPr/>
            <p:nvPr/>
          </p:nvSpPr>
          <p:spPr>
            <a:xfrm rot="1079927">
              <a:off x="3404976" y="1192701"/>
              <a:ext cx="260195" cy="401444"/>
            </a:xfrm>
            <a:prstGeom prst="roundRect">
              <a:avLst/>
            </a:prstGeom>
            <a:solidFill>
              <a:srgbClr val="FF00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endParaRPr>
            </a:p>
          </p:txBody>
        </p:sp>
      </p:grpSp>
    </p:spTree>
    <p:extLst>
      <p:ext uri="{BB962C8B-B14F-4D97-AF65-F5344CB8AC3E}">
        <p14:creationId xmlns:p14="http://schemas.microsoft.com/office/powerpoint/2010/main" val="4043476054"/>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5653D-8C44-C51B-B2CD-EDD84F8156F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97777A6-1FE9-2211-01FE-A69CF184400C}"/>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47</a:t>
            </a:fld>
            <a:endParaRPr dirty="0"/>
          </a:p>
        </p:txBody>
      </p:sp>
      <p:sp>
        <p:nvSpPr>
          <p:cNvPr id="32" name="Text">
            <a:extLst>
              <a:ext uri="{FF2B5EF4-FFF2-40B4-BE49-F238E27FC236}">
                <a16:creationId xmlns:a16="http://schemas.microsoft.com/office/drawing/2014/main" id="{7051697D-447B-D122-ED8E-11F38260AA5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9479C5DC-4705-DF85-3A84-14FA8F7E72CA}"/>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9</a:t>
            </a:r>
            <a:br>
              <a:rPr dirty="0"/>
            </a:br>
            <a:r>
              <a:rPr lang="en-GB" altLang="en-US" dirty="0"/>
              <a:t>OFFICIALS</a:t>
            </a:r>
            <a:endParaRPr lang="en-GB" noProof="0" dirty="0"/>
          </a:p>
          <a:p>
            <a:pPr defTabSz="713231">
              <a:defRPr sz="2574"/>
            </a:pPr>
            <a:endParaRPr lang="en-GB" noProof="0" dirty="0"/>
          </a:p>
        </p:txBody>
      </p:sp>
      <p:sp>
        <p:nvSpPr>
          <p:cNvPr id="2" name="Textfeld 1">
            <a:extLst>
              <a:ext uri="{FF2B5EF4-FFF2-40B4-BE49-F238E27FC236}">
                <a16:creationId xmlns:a16="http://schemas.microsoft.com/office/drawing/2014/main" id="{38BC4456-3842-072E-67E1-782DD9FFBE38}"/>
              </a:ext>
            </a:extLst>
          </p:cNvPr>
          <p:cNvSpPr txBox="1"/>
          <p:nvPr/>
        </p:nvSpPr>
        <p:spPr>
          <a:xfrm>
            <a:off x="329184" y="1162323"/>
            <a:ext cx="8449056" cy="34470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IER 902	</a:t>
            </a:r>
            <a:r>
              <a:rPr lang="en-GB" altLang="en-US" sz="2000" b="1" noProof="0" dirty="0">
                <a:solidFill>
                  <a:srgbClr val="275E99"/>
                </a:solidFill>
              </a:rPr>
              <a:t>Competition director</a:t>
            </a:r>
            <a:endParaRPr lang="en-GB" sz="2000" b="1" dirty="0">
              <a:solidFill>
                <a:schemeClr val="tx1"/>
              </a:solidFill>
            </a:endParaRPr>
          </a:p>
          <a:p>
            <a:pPr algn="just">
              <a:tabLst>
                <a:tab pos="1057275" algn="l"/>
              </a:tabLst>
            </a:pPr>
            <a:r>
              <a:rPr lang="en-GB" altLang="en-US" noProof="0" dirty="0">
                <a:solidFill>
                  <a:schemeClr val="tx1"/>
                </a:solidFill>
              </a:rPr>
              <a:t>	Added and removed:</a:t>
            </a:r>
          </a:p>
          <a:p>
            <a:pPr algn="just">
              <a:tabLst>
                <a:tab pos="1057275" algn="l"/>
              </a:tabLst>
            </a:pPr>
            <a:r>
              <a:rPr lang="en-GB" altLang="en-US" dirty="0"/>
              <a:t>	The competition director must be a referee and oversees all officials 	except referees. The director supervises the entire competition and its 	technical organisation. Duties include organisational changes needed 	for proper competition, checking the playing area, </a:t>
            </a:r>
            <a:r>
              <a:rPr lang="en-GB" altLang="en-US" dirty="0">
                <a:solidFill>
                  <a:srgbClr val="00B050"/>
                </a:solidFill>
              </a:rPr>
              <a:t>allocating </a:t>
            </a:r>
            <a:r>
              <a:rPr lang="en-GB" altLang="en-US" strike="sngStrike" dirty="0">
                <a:solidFill>
                  <a:srgbClr val="FF0000"/>
                </a:solidFill>
              </a:rPr>
              <a:t>drawing</a:t>
            </a:r>
            <a:r>
              <a:rPr lang="en-GB" altLang="en-US" dirty="0">
                <a:solidFill>
                  <a:srgbClr val="FF0000"/>
                </a:solidFill>
              </a:rPr>
              <a:t> 	</a:t>
            </a:r>
            <a:r>
              <a:rPr lang="en-GB" altLang="en-US" dirty="0"/>
              <a:t>start numbers for teams and individuals, and assigning provided 	equipment to lanes. The director receives player passes and team start 	cards from the event operator and checks them with the referee during 	the competition. Duties also include early termination because of 	adverse weather or other compelling reasons and checking the results 	lists.</a:t>
            </a:r>
            <a:endParaRPr lang="en-GB" b="1" dirty="0"/>
          </a:p>
        </p:txBody>
      </p:sp>
    </p:spTree>
    <p:extLst>
      <p:ext uri="{BB962C8B-B14F-4D97-AF65-F5344CB8AC3E}">
        <p14:creationId xmlns:p14="http://schemas.microsoft.com/office/powerpoint/2010/main" val="1810706283"/>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849D6-95A3-7245-5119-049DC5AA2BA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54ECC0F4-3360-0EB9-2DE3-2079CDC08FD9}"/>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48</a:t>
            </a:fld>
            <a:endParaRPr dirty="0"/>
          </a:p>
        </p:txBody>
      </p:sp>
      <p:sp>
        <p:nvSpPr>
          <p:cNvPr id="32" name="Text">
            <a:extLst>
              <a:ext uri="{FF2B5EF4-FFF2-40B4-BE49-F238E27FC236}">
                <a16:creationId xmlns:a16="http://schemas.microsoft.com/office/drawing/2014/main" id="{437F8AFA-41A3-C215-BE2B-D07E6BD55332}"/>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1045758C-7C69-9596-7494-D28BB619F5B9}"/>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9</a:t>
            </a:r>
            <a:br>
              <a:rPr dirty="0"/>
            </a:br>
            <a:r>
              <a:rPr lang="en-GB" altLang="en-US" dirty="0"/>
              <a:t>OFFICIALS</a:t>
            </a:r>
            <a:endParaRPr lang="en-GB" noProof="0" dirty="0"/>
          </a:p>
          <a:p>
            <a:pPr defTabSz="713231">
              <a:defRPr sz="2574"/>
            </a:pPr>
            <a:endParaRPr lang="en-GB" noProof="0" dirty="0"/>
          </a:p>
        </p:txBody>
      </p:sp>
      <p:sp>
        <p:nvSpPr>
          <p:cNvPr id="2" name="Textfeld 1">
            <a:extLst>
              <a:ext uri="{FF2B5EF4-FFF2-40B4-BE49-F238E27FC236}">
                <a16:creationId xmlns:a16="http://schemas.microsoft.com/office/drawing/2014/main" id="{AC84E32C-62F1-561A-40AB-B4D04A530A83}"/>
              </a:ext>
            </a:extLst>
          </p:cNvPr>
          <p:cNvSpPr txBox="1"/>
          <p:nvPr/>
        </p:nvSpPr>
        <p:spPr>
          <a:xfrm>
            <a:off x="329184" y="1162323"/>
            <a:ext cx="8449056" cy="28930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101725" algn="l"/>
              </a:tabLst>
            </a:pPr>
            <a:r>
              <a:rPr lang="en-GB" altLang="en-US" sz="2000" b="1" noProof="0" dirty="0">
                <a:solidFill>
                  <a:schemeClr val="tx1"/>
                </a:solidFill>
              </a:rPr>
              <a:t>IER 903	</a:t>
            </a:r>
            <a:r>
              <a:rPr lang="en-GB" altLang="en-US" sz="2000" b="1" noProof="0" dirty="0">
                <a:solidFill>
                  <a:srgbClr val="275E99"/>
                </a:solidFill>
              </a:rPr>
              <a:t>Referee</a:t>
            </a:r>
            <a:endParaRPr lang="en-GB" sz="2000" b="1" dirty="0">
              <a:solidFill>
                <a:schemeClr val="tx1"/>
              </a:solidFill>
            </a:endParaRPr>
          </a:p>
          <a:p>
            <a:pPr algn="just">
              <a:tabLst>
                <a:tab pos="1101725" algn="l"/>
              </a:tabLst>
            </a:pPr>
            <a:r>
              <a:rPr lang="en-GB" altLang="en-US" noProof="0" dirty="0">
                <a:solidFill>
                  <a:schemeClr val="tx1"/>
                </a:solidFill>
              </a:rPr>
              <a:t>	Added:</a:t>
            </a:r>
          </a:p>
          <a:p>
            <a:pPr algn="just">
              <a:tabLst>
                <a:tab pos="1101725" algn="l"/>
              </a:tabLst>
            </a:pPr>
            <a:r>
              <a:rPr lang="en-GB" altLang="en-US" dirty="0"/>
              <a:t>	The referee supervises matches and interruptions, players and 	equipment. The referee must ensure compliance with the International 	Icestock Rules (IER), make decisions and impose the penalties in 	Section 8 before, during and after the competition. </a:t>
            </a:r>
            <a:r>
              <a:rPr lang="en-GB" altLang="en-US" dirty="0">
                <a:solidFill>
                  <a:srgbClr val="00B050"/>
                </a:solidFill>
              </a:rPr>
              <a:t>After the 	competition, the referee must prepare a match report detailing all 	penalties, defects, complaints and player injuries.</a:t>
            </a:r>
            <a:endParaRPr lang="en-GB" b="1" dirty="0">
              <a:solidFill>
                <a:srgbClr val="00B050"/>
              </a:solidFill>
            </a:endParaRPr>
          </a:p>
          <a:p>
            <a:pPr algn="just">
              <a:tabLst>
                <a:tab pos="1101725" algn="l"/>
              </a:tabLst>
            </a:pPr>
            <a:r>
              <a:rPr lang="en-GB" altLang="en-US" dirty="0"/>
              <a:t>	No appeal may be lodged against decisions of fact.</a:t>
            </a:r>
            <a:endParaRPr lang="en-GB" b="1" dirty="0"/>
          </a:p>
          <a:p>
            <a:pPr algn="just"/>
            <a:endParaRPr lang="de-DE" b="1" dirty="0"/>
          </a:p>
        </p:txBody>
      </p:sp>
    </p:spTree>
    <p:extLst>
      <p:ext uri="{BB962C8B-B14F-4D97-AF65-F5344CB8AC3E}">
        <p14:creationId xmlns:p14="http://schemas.microsoft.com/office/powerpoint/2010/main" val="305627462"/>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71BE4-60AB-7F6C-A7F4-B8F541F0B80E}"/>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DFC1CBE-B9CF-A99A-0954-513BABAD1D47}"/>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49</a:t>
            </a:fld>
            <a:endParaRPr dirty="0"/>
          </a:p>
        </p:txBody>
      </p:sp>
      <p:sp>
        <p:nvSpPr>
          <p:cNvPr id="32" name="Text">
            <a:extLst>
              <a:ext uri="{FF2B5EF4-FFF2-40B4-BE49-F238E27FC236}">
                <a16:creationId xmlns:a16="http://schemas.microsoft.com/office/drawing/2014/main" id="{533A9EBD-A04A-44F0-E88C-3BFF6508BEC7}"/>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DB7AA2F2-45D5-3296-5A3B-A8F1D95B8234}"/>
              </a:ext>
            </a:extLst>
          </p:cNvPr>
          <p:cNvSpPr txBox="1">
            <a:spLocks noGrp="1"/>
          </p:cNvSpPr>
          <p:nvPr>
            <p:ph type="title"/>
          </p:nvPr>
        </p:nvSpPr>
        <p:spPr>
          <a:xfrm>
            <a:off x="329184" y="201165"/>
            <a:ext cx="8449056" cy="749811"/>
          </a:xfrm>
          <a:prstGeom prst="rect">
            <a:avLst/>
          </a:prstGeom>
        </p:spPr>
        <p:txBody>
          <a:bodyPr>
            <a:normAutofit fontScale="90000"/>
          </a:bodyPr>
          <a:lstStyle/>
          <a:p>
            <a:pPr defTabSz="713231">
              <a:defRPr sz="2574" b="1"/>
            </a:pPr>
            <a:r>
              <a:rPr lang="en-GB" altLang="en-US" dirty="0"/>
              <a:t>Section 9</a:t>
            </a:r>
            <a:br>
              <a:rPr dirty="0"/>
            </a:br>
            <a:r>
              <a:rPr lang="en-GB" altLang="en-US" dirty="0"/>
              <a:t>OFFICIALS</a:t>
            </a:r>
            <a:endParaRPr lang="en-GB" noProof="0" dirty="0"/>
          </a:p>
          <a:p>
            <a:pPr defTabSz="713231">
              <a:defRPr sz="2574"/>
            </a:pPr>
            <a:endParaRPr lang="en-GB" noProof="0" dirty="0"/>
          </a:p>
        </p:txBody>
      </p:sp>
      <p:sp>
        <p:nvSpPr>
          <p:cNvPr id="2" name="Textfeld 1">
            <a:extLst>
              <a:ext uri="{FF2B5EF4-FFF2-40B4-BE49-F238E27FC236}">
                <a16:creationId xmlns:a16="http://schemas.microsoft.com/office/drawing/2014/main" id="{FB5CDE17-8666-C7AE-037C-8B2FB9E18149}"/>
              </a:ext>
            </a:extLst>
          </p:cNvPr>
          <p:cNvSpPr txBox="1"/>
          <p:nvPr/>
        </p:nvSpPr>
        <p:spPr>
          <a:xfrm>
            <a:off x="329184" y="1162323"/>
            <a:ext cx="8449056" cy="9541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IER 910, 911 and 922</a:t>
            </a:r>
            <a:endParaRPr lang="en-GB" sz="2000" b="1" dirty="0">
              <a:solidFill>
                <a:schemeClr val="tx1"/>
              </a:solidFill>
            </a:endParaRPr>
          </a:p>
          <a:p>
            <a:pPr algn="just">
              <a:tabLst>
                <a:tab pos="1057275" algn="l"/>
              </a:tabLst>
            </a:pPr>
            <a:r>
              <a:rPr lang="en-GB" altLang="en-US" noProof="0" dirty="0">
                <a:solidFill>
                  <a:schemeClr val="tx1"/>
                </a:solidFill>
              </a:rPr>
              <a:t>	Added:</a:t>
            </a:r>
          </a:p>
          <a:p>
            <a:pPr algn="just">
              <a:tabLst>
                <a:tab pos="1057275" algn="l"/>
              </a:tabLst>
            </a:pPr>
            <a:r>
              <a:rPr lang="en-GB" altLang="en-US" dirty="0">
                <a:solidFill>
                  <a:srgbClr val="00B050"/>
                </a:solidFill>
              </a:rPr>
              <a:t>	Speed competition</a:t>
            </a:r>
            <a:r>
              <a:rPr lang="en-GB" altLang="en-US" dirty="0"/>
              <a:t> added</a:t>
            </a:r>
            <a:endParaRPr lang="en-GB" b="1" dirty="0"/>
          </a:p>
        </p:txBody>
      </p:sp>
    </p:spTree>
    <p:extLst>
      <p:ext uri="{BB962C8B-B14F-4D97-AF65-F5344CB8AC3E}">
        <p14:creationId xmlns:p14="http://schemas.microsoft.com/office/powerpoint/2010/main" val="3287433763"/>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E942D-5D63-9CBC-095B-DA6B9CF74A1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13B34704-E18E-A85D-EB21-213D8BE1F592}"/>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50</a:t>
            </a:fld>
            <a:endParaRPr dirty="0"/>
          </a:p>
        </p:txBody>
      </p:sp>
      <p:sp>
        <p:nvSpPr>
          <p:cNvPr id="32" name="Text">
            <a:extLst>
              <a:ext uri="{FF2B5EF4-FFF2-40B4-BE49-F238E27FC236}">
                <a16:creationId xmlns:a16="http://schemas.microsoft.com/office/drawing/2014/main" id="{3C3F10D9-E676-79E0-90E7-C53B38D22395}"/>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2" name="Textfeld 1">
            <a:extLst>
              <a:ext uri="{FF2B5EF4-FFF2-40B4-BE49-F238E27FC236}">
                <a16:creationId xmlns:a16="http://schemas.microsoft.com/office/drawing/2014/main" id="{C106A406-CBFE-A6C3-5B94-D1E2F063CC3F}"/>
              </a:ext>
            </a:extLst>
          </p:cNvPr>
          <p:cNvSpPr txBox="1"/>
          <p:nvPr/>
        </p:nvSpPr>
        <p:spPr>
          <a:xfrm>
            <a:off x="329184" y="1162323"/>
            <a:ext cx="8449056" cy="4555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101	</a:t>
            </a:r>
            <a:r>
              <a:rPr lang="en-GB" altLang="en-US" sz="2000" b="1" noProof="0" dirty="0">
                <a:solidFill>
                  <a:srgbClr val="275E99"/>
                </a:solidFill>
              </a:rPr>
              <a:t>Eligibility</a:t>
            </a:r>
            <a:r>
              <a:rPr lang="en-GB" altLang="en-US" sz="1100" noProof="0" dirty="0">
                <a:solidFill>
                  <a:srgbClr val="C00000"/>
                </a:solidFill>
              </a:rPr>
              <a:t> (revised eligibility rules)</a:t>
            </a:r>
            <a:endParaRPr lang="en-GB" noProof="0" dirty="0">
              <a:solidFill>
                <a:srgbClr val="C00000"/>
              </a:solidFill>
            </a:endParaRPr>
          </a:p>
          <a:p>
            <a:pPr algn="just">
              <a:tabLst>
                <a:tab pos="1057275" algn="l"/>
              </a:tabLst>
            </a:pPr>
            <a:r>
              <a:rPr lang="en-GB" altLang="en-US" dirty="0"/>
              <a:t>	Added:</a:t>
            </a:r>
          </a:p>
          <a:p>
            <a:pPr algn="just">
              <a:tabLst>
                <a:tab pos="1057275" algn="l"/>
              </a:tabLst>
            </a:pPr>
            <a:r>
              <a:rPr lang="en-GB" altLang="en-US" dirty="0"/>
              <a:t>	All athletes who belong to an Icestocksport federation affiliated to the IFI 	are eligible to compete.</a:t>
            </a:r>
            <a:endParaRPr lang="en-GB" b="1" dirty="0"/>
          </a:p>
          <a:p>
            <a:pPr algn="just">
              <a:tabLst>
                <a:tab pos="1057275" algn="l"/>
              </a:tabLst>
            </a:pPr>
            <a:r>
              <a:rPr lang="en-GB" altLang="en-US" dirty="0">
                <a:solidFill>
                  <a:srgbClr val="00B050"/>
                </a:solidFill>
              </a:rPr>
              <a:t>	Participants in IFI competitions must be nationals of the country they 	represent and hold an appropriate identity document (passport, identity 	card or equivalent) and a valid player pass issued by a national 	federation. The national federations shall ensure that the eligibility</a:t>
            </a:r>
          </a:p>
          <a:p>
            <a:pPr algn="just">
              <a:tabLst>
                <a:tab pos="1057275" algn="l"/>
              </a:tabLst>
            </a:pPr>
            <a:r>
              <a:rPr lang="en-GB" altLang="en-US" dirty="0">
                <a:solidFill>
                  <a:srgbClr val="00B050"/>
                </a:solidFill>
              </a:rPr>
              <a:t>	requirements are met.</a:t>
            </a:r>
            <a:endParaRPr lang="en-GB" b="1" dirty="0">
              <a:solidFill>
                <a:srgbClr val="00B050"/>
              </a:solidFill>
            </a:endParaRPr>
          </a:p>
          <a:p>
            <a:pPr algn="just">
              <a:tabLst>
                <a:tab pos="1057275" algn="l"/>
              </a:tabLst>
            </a:pPr>
            <a:r>
              <a:rPr lang="en-GB" altLang="en-US" dirty="0">
                <a:solidFill>
                  <a:srgbClr val="00B050"/>
                </a:solidFill>
              </a:rPr>
              <a:t>	Athletes may compete for another country under certain conditions:</a:t>
            </a:r>
            <a:endParaRPr lang="en-GB" b="1" dirty="0">
              <a:solidFill>
                <a:srgbClr val="00B050"/>
              </a:solidFill>
            </a:endParaRPr>
          </a:p>
          <a:p>
            <a:pPr algn="just">
              <a:tabLst>
                <a:tab pos="1057275" algn="l"/>
              </a:tabLst>
            </a:pPr>
            <a:r>
              <a:rPr lang="en-GB" altLang="en-US" dirty="0">
                <a:solidFill>
                  <a:srgbClr val="00B050"/>
                </a:solidFill>
              </a:rPr>
              <a:t>	a) Change of country (nationality): Renunciation of previous citizenship 	and naturalisation in another country. The change must be applied for 	by the new national federation to the IFI, accompanied by appropriate 	documentation. The IFI approves the change in writing following a 	successful, positive review. A 12-month waiting period applies from the 	date of approval until the athlete may compete for the new country.</a:t>
            </a:r>
            <a:endParaRPr lang="en-GB" b="1" dirty="0">
              <a:solidFill>
                <a:srgbClr val="00B050"/>
              </a:solidFill>
            </a:endParaRPr>
          </a:p>
        </p:txBody>
      </p:sp>
      <p:sp>
        <p:nvSpPr>
          <p:cNvPr id="5" name="Abschnitt 1…">
            <a:extLst>
              <a:ext uri="{FF2B5EF4-FFF2-40B4-BE49-F238E27FC236}">
                <a16:creationId xmlns:a16="http://schemas.microsoft.com/office/drawing/2014/main" id="{34CFDA41-3159-6CB7-EC2F-A6F8BA381494}"/>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1 - General provisions</a:t>
            </a:r>
            <a:endParaRPr lang="en-GB" noProof="0" dirty="0"/>
          </a:p>
          <a:p>
            <a:pPr defTabSz="713231">
              <a:defRPr sz="2574"/>
            </a:pPr>
            <a:endParaRPr lang="en-GB" noProof="0" dirty="0"/>
          </a:p>
        </p:txBody>
      </p:sp>
    </p:spTree>
    <p:extLst>
      <p:ext uri="{BB962C8B-B14F-4D97-AF65-F5344CB8AC3E}">
        <p14:creationId xmlns:p14="http://schemas.microsoft.com/office/powerpoint/2010/main" val="1352301210"/>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D148C-3AEA-6EDF-4C8E-6CE36F876FA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F95B351-3A80-F0CB-477C-DD89F0DDF2EC}"/>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51</a:t>
            </a:fld>
            <a:endParaRPr dirty="0"/>
          </a:p>
        </p:txBody>
      </p:sp>
      <p:sp>
        <p:nvSpPr>
          <p:cNvPr id="32" name="Text">
            <a:extLst>
              <a:ext uri="{FF2B5EF4-FFF2-40B4-BE49-F238E27FC236}">
                <a16:creationId xmlns:a16="http://schemas.microsoft.com/office/drawing/2014/main" id="{624B6E98-3E40-C57D-1041-3FF1BCD2A81A}"/>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2" name="Textfeld 1">
            <a:extLst>
              <a:ext uri="{FF2B5EF4-FFF2-40B4-BE49-F238E27FC236}">
                <a16:creationId xmlns:a16="http://schemas.microsoft.com/office/drawing/2014/main" id="{F65E2FF0-B01C-7754-59CC-BC749BE95295}"/>
              </a:ext>
            </a:extLst>
          </p:cNvPr>
          <p:cNvSpPr txBox="1"/>
          <p:nvPr/>
        </p:nvSpPr>
        <p:spPr>
          <a:xfrm>
            <a:off x="329184" y="1162323"/>
            <a:ext cx="8449056" cy="36009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101	</a:t>
            </a:r>
            <a:r>
              <a:rPr lang="en-GB" altLang="en-US" sz="2000" b="1" noProof="0" dirty="0">
                <a:solidFill>
                  <a:srgbClr val="275E99"/>
                </a:solidFill>
              </a:rPr>
              <a:t>Eligibility</a:t>
            </a:r>
            <a:r>
              <a:rPr lang="en-GB" altLang="en-US" sz="2000" b="1" noProof="0" dirty="0">
                <a:solidFill>
                  <a:schemeClr val="tx1"/>
                </a:solidFill>
              </a:rPr>
              <a:t> - Continued</a:t>
            </a:r>
            <a:endParaRPr lang="en-GB" sz="2000" noProof="0" dirty="0">
              <a:solidFill>
                <a:srgbClr val="C00000"/>
              </a:solidFill>
            </a:endParaRPr>
          </a:p>
          <a:p>
            <a:pPr algn="just">
              <a:tabLst>
                <a:tab pos="790575" algn="l"/>
                <a:tab pos="1057275" algn="l"/>
              </a:tabLst>
            </a:pPr>
            <a:r>
              <a:rPr lang="en-GB" altLang="en-US" dirty="0">
                <a:solidFill>
                  <a:srgbClr val="00B050"/>
                </a:solidFill>
              </a:rPr>
              <a:t>	b)	</a:t>
            </a:r>
            <a:r>
              <a:rPr lang="en-GB" altLang="en-US" b="1" dirty="0">
                <a:solidFill>
                  <a:srgbClr val="00B050"/>
                </a:solidFill>
              </a:rPr>
              <a:t>Dual citizenship</a:t>
            </a:r>
            <a:r>
              <a:rPr lang="en-GB" altLang="en-US" dirty="0">
                <a:solidFill>
                  <a:srgbClr val="00B050"/>
                </a:solidFill>
              </a:rPr>
              <a:t>: A person holding dual citizenship must make a 			permanent written decision regarding which country they will compete 			for. A change may be made in accordance with § 101 a).</a:t>
            </a:r>
            <a:endParaRPr lang="en-GB" b="1" dirty="0">
              <a:solidFill>
                <a:srgbClr val="00B050"/>
              </a:solidFill>
            </a:endParaRPr>
          </a:p>
          <a:p>
            <a:pPr algn="just"/>
            <a:endParaRPr lang="de-DE" sz="1000" b="1" dirty="0">
              <a:solidFill>
                <a:srgbClr val="00B050"/>
              </a:solidFill>
            </a:endParaRPr>
          </a:p>
          <a:p>
            <a:pPr algn="just">
              <a:tabLst>
                <a:tab pos="790575" algn="l"/>
                <a:tab pos="1057275" algn="l"/>
              </a:tabLst>
            </a:pPr>
            <a:r>
              <a:rPr lang="en-GB" altLang="en-US" dirty="0">
                <a:solidFill>
                  <a:srgbClr val="00B050"/>
                </a:solidFill>
              </a:rPr>
              <a:t>	c)	</a:t>
            </a:r>
            <a:r>
              <a:rPr lang="en-GB" altLang="en-US" b="1" dirty="0">
                <a:solidFill>
                  <a:srgbClr val="00B050"/>
                </a:solidFill>
              </a:rPr>
              <a:t>Legal principal residence</a:t>
            </a:r>
            <a:r>
              <a:rPr lang="en-GB" altLang="en-US" dirty="0">
                <a:solidFill>
                  <a:srgbClr val="00B050"/>
                </a:solidFill>
              </a:rPr>
              <a:t>: If a participant can prove that their 			legal principal residence or centre of life has been in the country for at 			least 3 years, an application to represent that country may be made to 			the IFI. The new national federation must submit the application with 			suitable documentation. The IFI shall approve a transfer in writing 			following a successful review. A waiting period of 12 months from the 			approval date applies before the athlete may compete for the new 			country.</a:t>
            </a:r>
            <a:endParaRPr lang="en-GB" b="1" dirty="0">
              <a:solidFill>
                <a:srgbClr val="00B050"/>
              </a:solidFill>
            </a:endParaRPr>
          </a:p>
        </p:txBody>
      </p:sp>
      <p:sp>
        <p:nvSpPr>
          <p:cNvPr id="5" name="Abschnitt 1…">
            <a:extLst>
              <a:ext uri="{FF2B5EF4-FFF2-40B4-BE49-F238E27FC236}">
                <a16:creationId xmlns:a16="http://schemas.microsoft.com/office/drawing/2014/main" id="{94943B68-3DDD-2C38-AAE4-FDC09DDB84AE}"/>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1 - General provisions</a:t>
            </a:r>
            <a:endParaRPr lang="en-GB" noProof="0" dirty="0"/>
          </a:p>
          <a:p>
            <a:pPr defTabSz="713231">
              <a:defRPr sz="2574"/>
            </a:pPr>
            <a:endParaRPr lang="en-GB" noProof="0" dirty="0"/>
          </a:p>
        </p:txBody>
      </p:sp>
    </p:spTree>
    <p:extLst>
      <p:ext uri="{BB962C8B-B14F-4D97-AF65-F5344CB8AC3E}">
        <p14:creationId xmlns:p14="http://schemas.microsoft.com/office/powerpoint/2010/main" val="383462783"/>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6BA10-784B-FCF2-1410-8A0041E8CE21}"/>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0B6CA52-6E7C-8F22-D381-9C307F75AE8D}"/>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52</a:t>
            </a:fld>
            <a:endParaRPr dirty="0"/>
          </a:p>
        </p:txBody>
      </p:sp>
      <p:sp>
        <p:nvSpPr>
          <p:cNvPr id="32" name="Text">
            <a:extLst>
              <a:ext uri="{FF2B5EF4-FFF2-40B4-BE49-F238E27FC236}">
                <a16:creationId xmlns:a16="http://schemas.microsoft.com/office/drawing/2014/main" id="{886B5283-59DD-9FA3-BEF3-0DFE87314D9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6" name="Abschnitt 1…">
            <a:extLst>
              <a:ext uri="{FF2B5EF4-FFF2-40B4-BE49-F238E27FC236}">
                <a16:creationId xmlns:a16="http://schemas.microsoft.com/office/drawing/2014/main" id="{1AE5766B-C09E-CA08-5FBF-4E9A1FA724AB}"/>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1 - General provisions</a:t>
            </a:r>
            <a:endParaRPr lang="en-GB" noProof="0" dirty="0"/>
          </a:p>
          <a:p>
            <a:pPr defTabSz="713231">
              <a:defRPr sz="2574"/>
            </a:pPr>
            <a:endParaRPr lang="en-GB" noProof="0" dirty="0"/>
          </a:p>
        </p:txBody>
      </p:sp>
      <p:sp>
        <p:nvSpPr>
          <p:cNvPr id="2" name="Textfeld 1">
            <a:extLst>
              <a:ext uri="{FF2B5EF4-FFF2-40B4-BE49-F238E27FC236}">
                <a16:creationId xmlns:a16="http://schemas.microsoft.com/office/drawing/2014/main" id="{DD6CE0DE-795B-1E99-C107-0A6277C00BBE}"/>
              </a:ext>
            </a:extLst>
          </p:cNvPr>
          <p:cNvSpPr txBox="1"/>
          <p:nvPr/>
        </p:nvSpPr>
        <p:spPr>
          <a:xfrm>
            <a:off x="329184" y="1118762"/>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103	</a:t>
            </a:r>
            <a:r>
              <a:rPr lang="en-GB" altLang="en-US" dirty="0">
                <a:solidFill>
                  <a:srgbClr val="C00000"/>
                </a:solidFill>
              </a:rPr>
              <a:t>Removed: (replaced by IER 707)</a:t>
            </a:r>
          </a:p>
          <a:p>
            <a:pPr algn="just">
              <a:tabLst>
                <a:tab pos="1057275" algn="l"/>
              </a:tabLst>
            </a:pPr>
            <a:r>
              <a:rPr lang="en-GB" altLang="en-US" dirty="0">
                <a:solidFill>
                  <a:srgbClr val="FF0000"/>
                </a:solidFill>
              </a:rPr>
              <a:t>	</a:t>
            </a:r>
            <a:r>
              <a:rPr lang="en-GB" altLang="en-US" strike="sngStrike" dirty="0">
                <a:solidFill>
                  <a:srgbClr val="FF0000"/>
                </a:solidFill>
              </a:rPr>
              <a:t>At international and top-level national championships or cup</a:t>
            </a:r>
            <a:r>
              <a:rPr lang="en-GB" altLang="en-US" dirty="0">
                <a:solidFill>
                  <a:srgbClr val="FF0000"/>
                </a:solidFill>
              </a:rPr>
              <a:t> 	</a:t>
            </a:r>
            <a:r>
              <a:rPr lang="en-GB" altLang="en-US" strike="sngStrike" dirty="0">
                <a:solidFill>
                  <a:srgbClr val="FF0000"/>
                </a:solidFill>
              </a:rPr>
              <a:t>competitions, a 15-year phase-out period applies to stock bodies and</a:t>
            </a:r>
            <a:r>
              <a:rPr lang="en-GB" altLang="en-US" dirty="0">
                <a:solidFill>
                  <a:srgbClr val="FF0000"/>
                </a:solidFill>
              </a:rPr>
              <a:t> 	</a:t>
            </a:r>
            <a:r>
              <a:rPr lang="en-GB" altLang="en-US" strike="sngStrike" dirty="0">
                <a:solidFill>
                  <a:srgbClr val="FF0000"/>
                </a:solidFill>
              </a:rPr>
              <a:t>winter running soles</a:t>
            </a:r>
            <a:r>
              <a:rPr lang="en-GB" altLang="en-US" dirty="0">
                <a:solidFill>
                  <a:srgbClr val="FF0000"/>
                </a:solidFill>
              </a:rPr>
              <a:t>.</a:t>
            </a:r>
          </a:p>
          <a:p>
            <a:pPr algn="just">
              <a:tabLst>
                <a:tab pos="1057275" algn="l"/>
              </a:tabLst>
            </a:pPr>
            <a:r>
              <a:rPr lang="en-GB" altLang="en-US" dirty="0">
                <a:solidFill>
                  <a:srgbClr val="FF0000"/>
                </a:solidFill>
              </a:rPr>
              <a:t>	</a:t>
            </a:r>
            <a:r>
              <a:rPr lang="en-GB" altLang="en-US" strike="sngStrike" dirty="0">
                <a:solidFill>
                  <a:srgbClr val="FF0000"/>
                </a:solidFill>
              </a:rPr>
              <a:t>Other special provisions apply (see the IFI implementing regulations)</a:t>
            </a:r>
            <a:r>
              <a:rPr lang="en-GB" altLang="en-US" dirty="0">
                <a:solidFill>
                  <a:srgbClr val="FF0000"/>
                </a:solidFill>
              </a:rPr>
              <a:t>.</a:t>
            </a:r>
          </a:p>
        </p:txBody>
      </p:sp>
      <p:sp>
        <p:nvSpPr>
          <p:cNvPr id="3" name="Textfeld 2">
            <a:extLst>
              <a:ext uri="{FF2B5EF4-FFF2-40B4-BE49-F238E27FC236}">
                <a16:creationId xmlns:a16="http://schemas.microsoft.com/office/drawing/2014/main" id="{31539CFC-D443-A62C-83DA-910FAAC57110}"/>
              </a:ext>
            </a:extLst>
          </p:cNvPr>
          <p:cNvSpPr txBox="1"/>
          <p:nvPr/>
        </p:nvSpPr>
        <p:spPr>
          <a:xfrm>
            <a:off x="329184" y="3048877"/>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110	</a:t>
            </a:r>
            <a:r>
              <a:rPr lang="en-GB" altLang="en-US" b="1" noProof="0" dirty="0">
                <a:solidFill>
                  <a:srgbClr val="275E99"/>
                </a:solidFill>
              </a:rPr>
              <a:t>Playing classes - Pupils/Youth U14</a:t>
            </a:r>
            <a:r>
              <a:rPr lang="en-GB" altLang="en-US" sz="1100" noProof="0" dirty="0">
                <a:solidFill>
                  <a:srgbClr val="C00000"/>
                </a:solidFill>
              </a:rPr>
              <a:t> (paragraph a revised)</a:t>
            </a:r>
            <a:endParaRPr lang="en-GB" sz="1100" dirty="0">
              <a:solidFill>
                <a:srgbClr val="C00000"/>
              </a:solidFill>
            </a:endParaRPr>
          </a:p>
          <a:p>
            <a:pPr algn="just">
              <a:tabLst>
                <a:tab pos="790575" algn="l"/>
                <a:tab pos="1057275" algn="l"/>
              </a:tabLst>
            </a:pPr>
            <a:r>
              <a:rPr lang="en-GB" altLang="en-US" dirty="0">
                <a:solidFill>
                  <a:srgbClr val="00B050"/>
                </a:solidFill>
              </a:rPr>
              <a:t>	a)	In the U14 pupils’ competition, only pupils aged 14 or under on 1 			October of the playing year are eligible. Only the IFI Type E or Light 			pupils’ 	stock may be used. U14 players may also use the pupils’ stock 		in U16 and U19 competitions, subject to the following running sole 			restrictions.</a:t>
            </a:r>
            <a:r>
              <a:rPr lang="en-GB" altLang="en-US" b="1" dirty="0">
                <a:solidFill>
                  <a:srgbClr val="00B050"/>
                </a:solidFill>
              </a:rPr>
              <a:t> </a:t>
            </a:r>
            <a:r>
              <a:rPr lang="en-GB" altLang="en-US" dirty="0">
                <a:solidFill>
                  <a:srgbClr val="00B050"/>
                </a:solidFill>
              </a:rPr>
              <a:t>For the U14 pupils, the use of winter running soles Nos. 25 		and 26 and summer running soles Nos. 15 and 16 is not permitted in 			the team competition.</a:t>
            </a:r>
            <a:endParaRPr lang="en-GB" b="1" dirty="0">
              <a:solidFill>
                <a:srgbClr val="00B050"/>
              </a:solidFill>
            </a:endParaRPr>
          </a:p>
        </p:txBody>
      </p:sp>
    </p:spTree>
    <p:extLst>
      <p:ext uri="{BB962C8B-B14F-4D97-AF65-F5344CB8AC3E}">
        <p14:creationId xmlns:p14="http://schemas.microsoft.com/office/powerpoint/2010/main" val="1458983097"/>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A7EE5-14A6-9C0D-18CA-A5B928276EDE}"/>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1154F9A-A6A9-D545-39FF-C0F6482C4C2B}"/>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53</a:t>
            </a:fld>
            <a:endParaRPr dirty="0"/>
          </a:p>
        </p:txBody>
      </p:sp>
      <p:sp>
        <p:nvSpPr>
          <p:cNvPr id="32" name="Text">
            <a:extLst>
              <a:ext uri="{FF2B5EF4-FFF2-40B4-BE49-F238E27FC236}">
                <a16:creationId xmlns:a16="http://schemas.microsoft.com/office/drawing/2014/main" id="{940A6E3B-C195-8504-524C-40D13F28169A}"/>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23D9C4B3-798F-3115-B9AD-39F4E6C8E7EE}"/>
              </a:ext>
            </a:extLst>
          </p:cNvPr>
          <p:cNvSpPr txBox="1"/>
          <p:nvPr/>
        </p:nvSpPr>
        <p:spPr>
          <a:xfrm>
            <a:off x="329184" y="1162192"/>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110	</a:t>
            </a:r>
            <a:r>
              <a:rPr lang="en-GB" altLang="en-US" sz="2000" b="1" noProof="0" dirty="0">
                <a:solidFill>
                  <a:srgbClr val="275E99"/>
                </a:solidFill>
              </a:rPr>
              <a:t>Playing classes - Youth U16 and U19</a:t>
            </a:r>
            <a:r>
              <a:rPr lang="en-GB" altLang="en-US" sz="1100" noProof="0" dirty="0">
                <a:solidFill>
                  <a:srgbClr val="C00000"/>
                </a:solidFill>
              </a:rPr>
              <a:t> (paragraph b revised)</a:t>
            </a:r>
            <a:endParaRPr lang="en-GB" sz="1100" dirty="0">
              <a:solidFill>
                <a:srgbClr val="C00000"/>
              </a:solidFill>
            </a:endParaRPr>
          </a:p>
          <a:p>
            <a:pPr algn="just">
              <a:tabLst>
                <a:tab pos="790575" algn="l"/>
                <a:tab pos="1057275" algn="l"/>
              </a:tabLst>
            </a:pPr>
            <a:r>
              <a:rPr lang="en-GB" altLang="en-US" dirty="0">
                <a:solidFill>
                  <a:srgbClr val="00B050"/>
                </a:solidFill>
              </a:rPr>
              <a:t>	b)	In U16 and U19 youth competitions, only young people aged 16 or 			under and 19 or under, respectively, on 1 October of the playing year 			are eligible.</a:t>
            </a:r>
            <a:endParaRPr lang="en-GB" b="1" dirty="0">
              <a:solidFill>
                <a:srgbClr val="00B050"/>
              </a:solidFill>
            </a:endParaRPr>
          </a:p>
          <a:p>
            <a:pPr algn="just">
              <a:tabLst>
                <a:tab pos="1057275" algn="l"/>
              </a:tabLst>
            </a:pPr>
            <a:r>
              <a:rPr lang="en-GB" altLang="en-US" dirty="0">
                <a:solidFill>
                  <a:srgbClr val="00B050"/>
                </a:solidFill>
              </a:rPr>
              <a:t>	Young people in the U16 and U19 classes may use only stocks with 		type letters P and L in team and target competitions. Summer running 		sole No. 16 is prohibited in team competitions.</a:t>
            </a:r>
            <a:endParaRPr lang="en-GB" b="1" dirty="0">
              <a:solidFill>
                <a:srgbClr val="00B050"/>
              </a:solidFill>
            </a:endParaRPr>
          </a:p>
        </p:txBody>
      </p:sp>
      <p:sp>
        <p:nvSpPr>
          <p:cNvPr id="4" name="Textfeld 3">
            <a:extLst>
              <a:ext uri="{FF2B5EF4-FFF2-40B4-BE49-F238E27FC236}">
                <a16:creationId xmlns:a16="http://schemas.microsoft.com/office/drawing/2014/main" id="{EE0A4F65-156D-8DB7-FECE-A913CC9CEB68}"/>
              </a:ext>
            </a:extLst>
          </p:cNvPr>
          <p:cNvSpPr txBox="1"/>
          <p:nvPr/>
        </p:nvSpPr>
        <p:spPr>
          <a:xfrm>
            <a:off x="329184" y="3579072"/>
            <a:ext cx="8449056" cy="1292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110	</a:t>
            </a:r>
            <a:r>
              <a:rPr lang="en-GB" altLang="en-US" sz="2000" b="1" noProof="0" dirty="0">
                <a:solidFill>
                  <a:srgbClr val="275E99"/>
                </a:solidFill>
              </a:rPr>
              <a:t>Playing classes - Women’s and men’s Masters</a:t>
            </a:r>
            <a:r>
              <a:rPr lang="en-GB" altLang="en-US" sz="1100" noProof="0" dirty="0">
                <a:solidFill>
                  <a:srgbClr val="C00000"/>
                </a:solidFill>
              </a:rPr>
              <a:t> (new paragraph e)</a:t>
            </a:r>
            <a:endParaRPr lang="en-GB" sz="1100" dirty="0">
              <a:solidFill>
                <a:srgbClr val="C00000"/>
              </a:solidFill>
            </a:endParaRPr>
          </a:p>
          <a:p>
            <a:pPr algn="just">
              <a:tabLst>
                <a:tab pos="1057275" algn="l"/>
              </a:tabLst>
            </a:pPr>
            <a:r>
              <a:rPr lang="en-GB" altLang="en-US" dirty="0">
                <a:solidFill>
                  <a:schemeClr val="tx1"/>
                </a:solidFill>
              </a:rPr>
              <a:t>	Added:</a:t>
            </a:r>
            <a:endParaRPr lang="en-GB" b="1" noProof="0" dirty="0">
              <a:solidFill>
                <a:schemeClr val="tx1"/>
              </a:solidFill>
            </a:endParaRPr>
          </a:p>
          <a:p>
            <a:pPr algn="just">
              <a:tabLst>
                <a:tab pos="790575" algn="l"/>
                <a:tab pos="1057275" algn="l"/>
              </a:tabLst>
            </a:pPr>
            <a:r>
              <a:rPr lang="en-GB" altLang="en-US" sz="2000" noProof="0" dirty="0">
                <a:solidFill>
                  <a:srgbClr val="00B050"/>
                </a:solidFill>
              </a:rPr>
              <a:t>	e)	In women’s and men’s Masters competitions, only athletes aged 		40 or over on 1 October of the playing year are eligible.</a:t>
            </a:r>
            <a:endParaRPr lang="en-GB" b="1" dirty="0">
              <a:solidFill>
                <a:srgbClr val="00B050"/>
              </a:solidFill>
            </a:endParaRPr>
          </a:p>
        </p:txBody>
      </p:sp>
      <p:sp>
        <p:nvSpPr>
          <p:cNvPr id="9" name="Abschnitt 1…">
            <a:extLst>
              <a:ext uri="{FF2B5EF4-FFF2-40B4-BE49-F238E27FC236}">
                <a16:creationId xmlns:a16="http://schemas.microsoft.com/office/drawing/2014/main" id="{1CAA1CA1-ECBB-1E81-0E79-C16895B59D67}"/>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1 - General provisions</a:t>
            </a:r>
            <a:endParaRPr lang="en-GB" noProof="0" dirty="0"/>
          </a:p>
          <a:p>
            <a:pPr defTabSz="713231">
              <a:defRPr sz="2574"/>
            </a:pPr>
            <a:endParaRPr lang="en-GB" noProof="0" dirty="0"/>
          </a:p>
        </p:txBody>
      </p:sp>
    </p:spTree>
    <p:extLst>
      <p:ext uri="{BB962C8B-B14F-4D97-AF65-F5344CB8AC3E}">
        <p14:creationId xmlns:p14="http://schemas.microsoft.com/office/powerpoint/2010/main" val="2534445111"/>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704EC-86BE-2C80-87EF-CC1B200466A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0727F8A0-AD96-2BD7-7899-DBCAFD0DBA86}"/>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54</a:t>
            </a:fld>
            <a:endParaRPr dirty="0"/>
          </a:p>
        </p:txBody>
      </p:sp>
      <p:sp>
        <p:nvSpPr>
          <p:cNvPr id="32" name="Text">
            <a:extLst>
              <a:ext uri="{FF2B5EF4-FFF2-40B4-BE49-F238E27FC236}">
                <a16:creationId xmlns:a16="http://schemas.microsoft.com/office/drawing/2014/main" id="{DBDDD7BD-7E5C-0963-EF6F-DBF2882213A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D60390EF-7BCC-B683-4A2B-4E5C8AD9E19D}"/>
              </a:ext>
            </a:extLst>
          </p:cNvPr>
          <p:cNvSpPr txBox="1"/>
          <p:nvPr/>
        </p:nvSpPr>
        <p:spPr>
          <a:xfrm>
            <a:off x="329184" y="1162192"/>
            <a:ext cx="8449056" cy="9848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790575" algn="l"/>
                <a:tab pos="1057275" algn="l"/>
              </a:tabLst>
            </a:pPr>
            <a:r>
              <a:rPr lang="en-GB" altLang="en-US" sz="2000" b="1" noProof="0" dirty="0">
                <a:solidFill>
                  <a:schemeClr val="tx1"/>
                </a:solidFill>
              </a:rPr>
              <a:t>§ 110		</a:t>
            </a:r>
            <a:r>
              <a:rPr lang="en-GB" altLang="en-US" sz="2000" b="1" noProof="0" dirty="0">
                <a:solidFill>
                  <a:srgbClr val="275E99"/>
                </a:solidFill>
              </a:rPr>
              <a:t>Playing classes - Mixed</a:t>
            </a:r>
            <a:r>
              <a:rPr lang="en-GB" altLang="en-US" sz="1100" noProof="0" dirty="0">
                <a:solidFill>
                  <a:srgbClr val="C00000"/>
                </a:solidFill>
              </a:rPr>
              <a:t> (paragraph g)</a:t>
            </a:r>
            <a:endParaRPr lang="en-GB" sz="1100" dirty="0">
              <a:solidFill>
                <a:srgbClr val="C00000"/>
              </a:solidFill>
            </a:endParaRPr>
          </a:p>
          <a:p>
            <a:pPr algn="just">
              <a:tabLst>
                <a:tab pos="790575" algn="l"/>
                <a:tab pos="1057275" algn="l"/>
              </a:tabLst>
            </a:pPr>
            <a:r>
              <a:rPr lang="en-GB" altLang="en-US" dirty="0">
                <a:solidFill>
                  <a:srgbClr val="C00000"/>
                </a:solidFill>
              </a:rPr>
              <a:t>		Renumbered: (formerly paragraph f)</a:t>
            </a:r>
            <a:endParaRPr lang="en-GB" sz="1100" b="1" noProof="0" dirty="0">
              <a:solidFill>
                <a:schemeClr val="tx1"/>
              </a:solidFill>
            </a:endParaRPr>
          </a:p>
          <a:p>
            <a:pPr algn="just">
              <a:tabLst>
                <a:tab pos="790575" algn="l"/>
                <a:tab pos="1057275" algn="l"/>
              </a:tabLst>
            </a:pPr>
            <a:r>
              <a:rPr lang="en-GB" altLang="en-US" sz="2000" noProof="0" dirty="0">
                <a:solidFill>
                  <a:schemeClr val="tx1"/>
                </a:solidFill>
              </a:rPr>
              <a:t>	g)	</a:t>
            </a:r>
            <a:r>
              <a:rPr lang="en-GB" altLang="en-US" dirty="0"/>
              <a:t>In mixed competitions, the same class divisions apply as in § 110 a - e.</a:t>
            </a:r>
            <a:endParaRPr lang="en-GB" b="1" dirty="0">
              <a:solidFill>
                <a:srgbClr val="00B050"/>
              </a:solidFill>
            </a:endParaRPr>
          </a:p>
        </p:txBody>
      </p:sp>
      <p:sp>
        <p:nvSpPr>
          <p:cNvPr id="4" name="Textfeld 3">
            <a:extLst>
              <a:ext uri="{FF2B5EF4-FFF2-40B4-BE49-F238E27FC236}">
                <a16:creationId xmlns:a16="http://schemas.microsoft.com/office/drawing/2014/main" id="{54FE4CDE-C8C7-8500-EDFA-83B0F38F123D}"/>
              </a:ext>
            </a:extLst>
          </p:cNvPr>
          <p:cNvSpPr txBox="1"/>
          <p:nvPr/>
        </p:nvSpPr>
        <p:spPr>
          <a:xfrm>
            <a:off x="329184" y="2602557"/>
            <a:ext cx="8449056" cy="15388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790575" algn="l"/>
                <a:tab pos="1057275" algn="l"/>
              </a:tabLst>
            </a:pPr>
            <a:r>
              <a:rPr lang="en-GB" altLang="en-US" sz="2000" b="1" noProof="0" dirty="0">
                <a:solidFill>
                  <a:schemeClr val="tx1"/>
                </a:solidFill>
              </a:rPr>
              <a:t>§ 110		</a:t>
            </a:r>
            <a:r>
              <a:rPr lang="en-GB" altLang="en-US" sz="2000" b="1" noProof="0" dirty="0">
                <a:solidFill>
                  <a:srgbClr val="275E99"/>
                </a:solidFill>
              </a:rPr>
              <a:t>Playing classes - Solo, duo and trio</a:t>
            </a:r>
            <a:r>
              <a:rPr lang="en-GB" altLang="en-US" sz="1100" noProof="0" dirty="0">
                <a:solidFill>
                  <a:srgbClr val="C00000"/>
                </a:solidFill>
              </a:rPr>
              <a:t> (paragraph h)</a:t>
            </a:r>
            <a:endParaRPr lang="en-GB" sz="1100" dirty="0">
              <a:solidFill>
                <a:srgbClr val="C00000"/>
              </a:solidFill>
            </a:endParaRPr>
          </a:p>
          <a:p>
            <a:pPr algn="just">
              <a:tabLst>
                <a:tab pos="790575" algn="l"/>
                <a:tab pos="1057275" algn="l"/>
              </a:tabLst>
            </a:pPr>
            <a:r>
              <a:rPr lang="en-GB" altLang="en-US" dirty="0">
                <a:solidFill>
                  <a:srgbClr val="C00000"/>
                </a:solidFill>
              </a:rPr>
              <a:t>		Renumbered: (formerly paragraph g)</a:t>
            </a:r>
            <a:endParaRPr lang="en-GB" sz="1100" b="1" noProof="0" dirty="0">
              <a:solidFill>
                <a:schemeClr val="tx1"/>
              </a:solidFill>
            </a:endParaRPr>
          </a:p>
          <a:p>
            <a:pPr algn="just">
              <a:tabLst>
                <a:tab pos="790575" algn="l"/>
                <a:tab pos="1057275" algn="l"/>
              </a:tabLst>
            </a:pPr>
            <a:r>
              <a:rPr lang="en-GB" altLang="en-US" sz="2000" noProof="0" dirty="0">
                <a:solidFill>
                  <a:schemeClr val="tx1"/>
                </a:solidFill>
              </a:rPr>
              <a:t>	h)	</a:t>
            </a:r>
            <a:r>
              <a:rPr lang="en-GB" altLang="en-US" b="1" dirty="0"/>
              <a:t>In solo, duo and trio competitions, the same class divisions apply 		as in § 110 a - f.</a:t>
            </a:r>
            <a:endParaRPr lang="en-GB" b="1" dirty="0"/>
          </a:p>
          <a:p>
            <a:pPr algn="just"/>
            <a:endParaRPr lang="de-DE" b="1" dirty="0">
              <a:solidFill>
                <a:srgbClr val="00B050"/>
              </a:solidFill>
            </a:endParaRPr>
          </a:p>
        </p:txBody>
      </p:sp>
      <p:sp>
        <p:nvSpPr>
          <p:cNvPr id="7" name="Abschnitt 1…">
            <a:extLst>
              <a:ext uri="{FF2B5EF4-FFF2-40B4-BE49-F238E27FC236}">
                <a16:creationId xmlns:a16="http://schemas.microsoft.com/office/drawing/2014/main" id="{8F0BB734-EFDE-0CAD-EDAD-21C97746006B}"/>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1 - General provisions</a:t>
            </a:r>
            <a:endParaRPr lang="en-GB" noProof="0" dirty="0"/>
          </a:p>
          <a:p>
            <a:pPr defTabSz="713231">
              <a:defRPr sz="2574"/>
            </a:pPr>
            <a:endParaRPr lang="en-GB" noProof="0" dirty="0"/>
          </a:p>
        </p:txBody>
      </p:sp>
    </p:spTree>
    <p:extLst>
      <p:ext uri="{BB962C8B-B14F-4D97-AF65-F5344CB8AC3E}">
        <p14:creationId xmlns:p14="http://schemas.microsoft.com/office/powerpoint/2010/main" val="4094663808"/>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7D2EB-FAD6-2732-DA7D-5115E6348B86}"/>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4A277F05-B371-521E-E8F3-0F08396CE791}"/>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55</a:t>
            </a:fld>
            <a:endParaRPr dirty="0"/>
          </a:p>
        </p:txBody>
      </p:sp>
      <p:sp>
        <p:nvSpPr>
          <p:cNvPr id="32" name="Text">
            <a:extLst>
              <a:ext uri="{FF2B5EF4-FFF2-40B4-BE49-F238E27FC236}">
                <a16:creationId xmlns:a16="http://schemas.microsoft.com/office/drawing/2014/main" id="{FBF97734-C3EF-F157-CA44-361B788579A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53857397-97E1-6FB2-5901-5E00965EB775}"/>
              </a:ext>
            </a:extLst>
          </p:cNvPr>
          <p:cNvSpPr txBox="1"/>
          <p:nvPr/>
        </p:nvSpPr>
        <p:spPr>
          <a:xfrm>
            <a:off x="329184" y="1162192"/>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124	</a:t>
            </a:r>
            <a:r>
              <a:rPr lang="en-GB" altLang="en-US" sz="2000" b="1" noProof="0" dirty="0">
                <a:solidFill>
                  <a:srgbClr val="275E99"/>
                </a:solidFill>
              </a:rPr>
              <a:t>Player passes/cards</a:t>
            </a:r>
            <a:endParaRPr lang="en-GB" sz="2000" b="1" dirty="0">
              <a:solidFill>
                <a:schemeClr val="tx1"/>
              </a:solidFill>
            </a:endParaRPr>
          </a:p>
          <a:p>
            <a:pPr algn="just">
              <a:tabLst>
                <a:tab pos="1057275" algn="l"/>
              </a:tabLst>
            </a:pPr>
            <a:r>
              <a:rPr lang="en-GB" altLang="en-US" dirty="0">
                <a:solidFill>
                  <a:schemeClr val="tx1"/>
                </a:solidFill>
              </a:rPr>
              <a:t>	Added and removed:</a:t>
            </a:r>
            <a:endParaRPr lang="en-GB" sz="2000" b="1" noProof="0" dirty="0">
              <a:solidFill>
                <a:schemeClr val="tx1"/>
              </a:solidFill>
            </a:endParaRPr>
          </a:p>
          <a:p>
            <a:pPr algn="just">
              <a:tabLst>
                <a:tab pos="1057275" algn="l"/>
              </a:tabLst>
            </a:pPr>
            <a:r>
              <a:rPr lang="en-GB" altLang="en-US" dirty="0"/>
              <a:t>	Player passes must be handed to the </a:t>
            </a:r>
            <a:r>
              <a:rPr lang="en-GB" altLang="en-US" dirty="0">
                <a:solidFill>
                  <a:srgbClr val="00B050"/>
                </a:solidFill>
              </a:rPr>
              <a:t>competition director </a:t>
            </a:r>
            <a:r>
              <a:rPr lang="en-GB" altLang="en-US" strike="sngStrike" dirty="0">
                <a:solidFill>
                  <a:srgbClr val="FF0000"/>
                </a:solidFill>
              </a:rPr>
              <a:t>event</a:t>
            </a:r>
            <a:r>
              <a:rPr lang="en-GB" altLang="en-US" dirty="0">
                <a:solidFill>
                  <a:srgbClr val="FF0000"/>
                </a:solidFill>
              </a:rPr>
              <a:t> 	</a:t>
            </a:r>
            <a:r>
              <a:rPr lang="en-GB" altLang="en-US" strike="sngStrike" dirty="0">
                <a:solidFill>
                  <a:srgbClr val="FF0000"/>
                </a:solidFill>
              </a:rPr>
              <a:t>operator</a:t>
            </a:r>
            <a:r>
              <a:rPr lang="en-GB" altLang="en-US" dirty="0">
                <a:solidFill>
                  <a:srgbClr val="FF0000"/>
                </a:solidFill>
              </a:rPr>
              <a:t> </a:t>
            </a:r>
            <a:r>
              <a:rPr lang="en-GB" altLang="en-US" dirty="0"/>
              <a:t>before each competition. A substitute’s pass must be 	presented before the substitute takes part.</a:t>
            </a:r>
            <a:endParaRPr lang="en-GB" b="1" dirty="0"/>
          </a:p>
          <a:p>
            <a:pPr algn="just">
              <a:tabLst>
                <a:tab pos="1057275" algn="l"/>
              </a:tabLst>
            </a:pPr>
            <a:r>
              <a:rPr lang="en-GB" altLang="en-US" dirty="0"/>
              <a:t>	If a player pass is not presented, the player’s identity must be verified 	and a fine of CHF 10 paid to </a:t>
            </a:r>
            <a:r>
              <a:rPr lang="en-GB" altLang="en-US" strike="sngStrike" dirty="0">
                <a:solidFill>
                  <a:srgbClr val="FF0000"/>
                </a:solidFill>
              </a:rPr>
              <a:t>the referee</a:t>
            </a:r>
            <a:r>
              <a:rPr lang="en-GB" altLang="en-US" dirty="0">
                <a:solidFill>
                  <a:srgbClr val="FF0000"/>
                </a:solidFill>
              </a:rPr>
              <a:t> </a:t>
            </a:r>
            <a:r>
              <a:rPr lang="en-GB" altLang="en-US" dirty="0">
                <a:solidFill>
                  <a:srgbClr val="00B050"/>
                </a:solidFill>
              </a:rPr>
              <a:t>the competition committee, 	</a:t>
            </a:r>
            <a:r>
              <a:rPr lang="en-GB" altLang="en-US" dirty="0"/>
              <a:t>which forwards it to the responsible federation.</a:t>
            </a:r>
            <a:endParaRPr lang="en-GB" b="1" dirty="0">
              <a:solidFill>
                <a:srgbClr val="00B050"/>
              </a:solidFill>
            </a:endParaRPr>
          </a:p>
        </p:txBody>
      </p:sp>
      <p:sp>
        <p:nvSpPr>
          <p:cNvPr id="4" name="Textfeld 3">
            <a:extLst>
              <a:ext uri="{FF2B5EF4-FFF2-40B4-BE49-F238E27FC236}">
                <a16:creationId xmlns:a16="http://schemas.microsoft.com/office/drawing/2014/main" id="{1909633F-9A67-BCF3-5A27-AE593E4FCC84}"/>
              </a:ext>
            </a:extLst>
          </p:cNvPr>
          <p:cNvSpPr txBox="1"/>
          <p:nvPr/>
        </p:nvSpPr>
        <p:spPr>
          <a:xfrm>
            <a:off x="329184" y="3665111"/>
            <a:ext cx="8449056"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126	</a:t>
            </a:r>
            <a:r>
              <a:rPr lang="en-GB" altLang="en-US" sz="2000" b="1" dirty="0">
                <a:solidFill>
                  <a:srgbClr val="275E99"/>
                </a:solidFill>
              </a:rPr>
              <a:t>Principle of fairness and integrity</a:t>
            </a:r>
          </a:p>
          <a:p>
            <a:pPr algn="just">
              <a:tabLst>
                <a:tab pos="1057275" algn="l"/>
              </a:tabLst>
            </a:pPr>
            <a:r>
              <a:rPr lang="en-GB" altLang="en-US" dirty="0">
                <a:solidFill>
                  <a:schemeClr val="tx1"/>
                </a:solidFill>
              </a:rPr>
              <a:t>	Added:</a:t>
            </a:r>
            <a:endParaRPr lang="en-GB" b="1" dirty="0"/>
          </a:p>
          <a:p>
            <a:pPr algn="just">
              <a:tabLst>
                <a:tab pos="1057275" algn="l"/>
              </a:tabLst>
            </a:pPr>
            <a:r>
              <a:rPr lang="en-GB" altLang="en-US" dirty="0">
                <a:solidFill>
                  <a:srgbClr val="00B050"/>
                </a:solidFill>
              </a:rPr>
              <a:t>	The IFI is committed to inclusion but safeguards the integrity and 	sporting fairness of the competition by protecting the women’s category. 	Participation in matches is governed by the following biologically based 	criteria of the IOC.</a:t>
            </a:r>
            <a:endParaRPr lang="en-GB" b="1" dirty="0">
              <a:solidFill>
                <a:srgbClr val="00B050"/>
              </a:solidFill>
            </a:endParaRPr>
          </a:p>
          <a:p>
            <a:pPr algn="just"/>
            <a:endParaRPr lang="de-DE" b="1" dirty="0">
              <a:solidFill>
                <a:srgbClr val="00B050"/>
              </a:solidFill>
            </a:endParaRPr>
          </a:p>
        </p:txBody>
      </p:sp>
      <p:sp>
        <p:nvSpPr>
          <p:cNvPr id="7" name="Abschnitt 1…">
            <a:extLst>
              <a:ext uri="{FF2B5EF4-FFF2-40B4-BE49-F238E27FC236}">
                <a16:creationId xmlns:a16="http://schemas.microsoft.com/office/drawing/2014/main" id="{71B550C0-1F11-E29D-4FB8-54A083250B1A}"/>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1 - General provisions</a:t>
            </a:r>
            <a:endParaRPr lang="en-GB" noProof="0" dirty="0"/>
          </a:p>
          <a:p>
            <a:pPr defTabSz="713231">
              <a:defRPr sz="2574"/>
            </a:pPr>
            <a:endParaRPr lang="en-GB" noProof="0" dirty="0"/>
          </a:p>
        </p:txBody>
      </p:sp>
    </p:spTree>
    <p:extLst>
      <p:ext uri="{BB962C8B-B14F-4D97-AF65-F5344CB8AC3E}">
        <p14:creationId xmlns:p14="http://schemas.microsoft.com/office/powerpoint/2010/main" val="3719873617"/>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D929F-E337-7866-BFF4-09E8ED76D42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0C95C3A-6B0E-A1A6-325B-536664AF2ED4}"/>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56</a:t>
            </a:fld>
            <a:endParaRPr dirty="0"/>
          </a:p>
        </p:txBody>
      </p:sp>
      <p:sp>
        <p:nvSpPr>
          <p:cNvPr id="32" name="Text">
            <a:extLst>
              <a:ext uri="{FF2B5EF4-FFF2-40B4-BE49-F238E27FC236}">
                <a16:creationId xmlns:a16="http://schemas.microsoft.com/office/drawing/2014/main" id="{10C977E1-5FBC-4DCB-D3AE-4742292D8E18}"/>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69A3AF52-AC6C-8465-CE91-6C98C2579B51}"/>
              </a:ext>
            </a:extLst>
          </p:cNvPr>
          <p:cNvSpPr txBox="1"/>
          <p:nvPr/>
        </p:nvSpPr>
        <p:spPr>
          <a:xfrm>
            <a:off x="329184" y="1162192"/>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127	</a:t>
            </a:r>
            <a:r>
              <a:rPr lang="en-GB" altLang="en-US" sz="2000" b="1" noProof="0" dirty="0">
                <a:solidFill>
                  <a:srgbClr val="275E99"/>
                </a:solidFill>
              </a:rPr>
              <a:t>Classification in the women’s category (female)</a:t>
            </a:r>
            <a:endParaRPr lang="en-GB" sz="2000" b="1" dirty="0">
              <a:solidFill>
                <a:schemeClr val="tx1"/>
              </a:solidFill>
            </a:endParaRPr>
          </a:p>
          <a:p>
            <a:pPr algn="just">
              <a:tabLst>
                <a:tab pos="1057275" algn="l"/>
              </a:tabLst>
            </a:pPr>
            <a:r>
              <a:rPr lang="en-GB" altLang="en-US" dirty="0">
                <a:solidFill>
                  <a:schemeClr val="tx1"/>
                </a:solidFill>
              </a:rPr>
              <a:t>	Added:</a:t>
            </a:r>
            <a:endParaRPr lang="en-GB" sz="2000" b="1" noProof="0" dirty="0">
              <a:solidFill>
                <a:schemeClr val="tx1"/>
              </a:solidFill>
            </a:endParaRPr>
          </a:p>
          <a:p>
            <a:pPr algn="just">
              <a:tabLst>
                <a:tab pos="790575" algn="l"/>
                <a:tab pos="1057275" algn="l"/>
              </a:tabLst>
            </a:pPr>
            <a:r>
              <a:rPr lang="en-GB" altLang="en-US" dirty="0">
                <a:solidFill>
                  <a:srgbClr val="00B050"/>
                </a:solidFill>
              </a:rPr>
              <a:t>	a)	Only female athletes in whom no SRY gene is detectable (biological 			women) are eligible to participate in women’s competitions.</a:t>
            </a:r>
            <a:endParaRPr lang="en-GB" b="1" dirty="0">
              <a:solidFill>
                <a:srgbClr val="00B050"/>
              </a:solidFill>
            </a:endParaRPr>
          </a:p>
          <a:p>
            <a:pPr algn="just">
              <a:tabLst>
                <a:tab pos="790575" algn="l"/>
                <a:tab pos="1057275" algn="l"/>
              </a:tabLst>
            </a:pPr>
            <a:r>
              <a:rPr lang="en-GB" altLang="en-US" dirty="0">
                <a:solidFill>
                  <a:srgbClr val="00B050"/>
                </a:solidFill>
              </a:rPr>
              <a:t>	b)	In cases of doubt or where the relevant status is in question, verification 		shall be provided by a one-off medical examination (SRY gene test).</a:t>
            </a:r>
            <a:endParaRPr lang="en-GB" b="1" dirty="0">
              <a:solidFill>
                <a:srgbClr val="00B050"/>
              </a:solidFill>
            </a:endParaRPr>
          </a:p>
          <a:p>
            <a:pPr algn="just">
              <a:tabLst>
                <a:tab pos="790575" algn="l"/>
                <a:tab pos="1057275" algn="l"/>
              </a:tabLst>
            </a:pPr>
            <a:r>
              <a:rPr lang="en-GB" altLang="en-US" dirty="0">
                <a:solidFill>
                  <a:srgbClr val="00B050"/>
                </a:solidFill>
              </a:rPr>
              <a:t>	c)	Trans women who have undergone male puberty are excluded from the 		women’s category.</a:t>
            </a:r>
            <a:endParaRPr lang="en-GB" b="1" dirty="0">
              <a:solidFill>
                <a:srgbClr val="00B050"/>
              </a:solidFill>
            </a:endParaRPr>
          </a:p>
        </p:txBody>
      </p:sp>
      <p:sp>
        <p:nvSpPr>
          <p:cNvPr id="4" name="Textfeld 3">
            <a:extLst>
              <a:ext uri="{FF2B5EF4-FFF2-40B4-BE49-F238E27FC236}">
                <a16:creationId xmlns:a16="http://schemas.microsoft.com/office/drawing/2014/main" id="{375ADEEE-DE40-032E-7E5E-B47050C7FF94}"/>
              </a:ext>
            </a:extLst>
          </p:cNvPr>
          <p:cNvSpPr txBox="1"/>
          <p:nvPr/>
        </p:nvSpPr>
        <p:spPr>
          <a:xfrm>
            <a:off x="329184" y="3728564"/>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790575" algn="l"/>
                <a:tab pos="1057275" algn="l"/>
              </a:tabLst>
            </a:pPr>
            <a:r>
              <a:rPr lang="en-GB" altLang="en-US" sz="2000" b="1" noProof="0" dirty="0">
                <a:solidFill>
                  <a:schemeClr val="tx1"/>
                </a:solidFill>
              </a:rPr>
              <a:t>§ 128		</a:t>
            </a:r>
            <a:r>
              <a:rPr lang="en-GB" altLang="en-US" sz="2000" b="1" dirty="0">
                <a:solidFill>
                  <a:srgbClr val="275E99"/>
                </a:solidFill>
              </a:rPr>
              <a:t>Classification in the men’s category (male)</a:t>
            </a:r>
          </a:p>
          <a:p>
            <a:pPr algn="just">
              <a:tabLst>
                <a:tab pos="790575" algn="l"/>
                <a:tab pos="1057275" algn="l"/>
              </a:tabLst>
            </a:pPr>
            <a:r>
              <a:rPr lang="en-GB" altLang="en-US" dirty="0">
                <a:solidFill>
                  <a:schemeClr val="tx1"/>
                </a:solidFill>
              </a:rPr>
              <a:t>		Added:</a:t>
            </a:r>
            <a:endParaRPr lang="en-GB" b="1" dirty="0"/>
          </a:p>
          <a:p>
            <a:pPr algn="just">
              <a:tabLst>
                <a:tab pos="790575" algn="l"/>
                <a:tab pos="1057275" algn="l"/>
              </a:tabLst>
            </a:pPr>
            <a:r>
              <a:rPr lang="en-GB" altLang="en-US" dirty="0">
                <a:solidFill>
                  <a:srgbClr val="00B050"/>
                </a:solidFill>
              </a:rPr>
              <a:t>	a)	The men’s competition is open to players whose gender is recorded as 		male, as well as to all female players who do not meet the criteria for 			the women’s category in accordance with § 127.</a:t>
            </a:r>
            <a:endParaRPr lang="en-GB" b="1" dirty="0">
              <a:solidFill>
                <a:srgbClr val="00B050"/>
              </a:solidFill>
            </a:endParaRPr>
          </a:p>
          <a:p>
            <a:pPr algn="just">
              <a:tabLst>
                <a:tab pos="790575" algn="l"/>
                <a:tab pos="1057275" algn="l"/>
              </a:tabLst>
            </a:pPr>
            <a:r>
              <a:rPr lang="en-GB" altLang="en-US" dirty="0">
                <a:solidFill>
                  <a:srgbClr val="00B050"/>
                </a:solidFill>
              </a:rPr>
              <a:t>	b)	The men’s category is considered an “open category” within the 			meaning of the IOC, unless the competition notice specifies different 			restrictions.</a:t>
            </a:r>
            <a:endParaRPr lang="en-GB" b="1" dirty="0">
              <a:solidFill>
                <a:srgbClr val="00B050"/>
              </a:solidFill>
            </a:endParaRPr>
          </a:p>
        </p:txBody>
      </p:sp>
      <p:sp>
        <p:nvSpPr>
          <p:cNvPr id="7" name="Abschnitt 1…">
            <a:extLst>
              <a:ext uri="{FF2B5EF4-FFF2-40B4-BE49-F238E27FC236}">
                <a16:creationId xmlns:a16="http://schemas.microsoft.com/office/drawing/2014/main" id="{A3EBD73F-2848-F746-3F81-BA27D4CE634F}"/>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1 - General provisions</a:t>
            </a:r>
            <a:endParaRPr lang="en-GB" noProof="0" dirty="0"/>
          </a:p>
          <a:p>
            <a:pPr defTabSz="713231">
              <a:defRPr sz="2574"/>
            </a:pPr>
            <a:endParaRPr lang="en-GB" noProof="0" dirty="0"/>
          </a:p>
        </p:txBody>
      </p:sp>
    </p:spTree>
    <p:extLst>
      <p:ext uri="{BB962C8B-B14F-4D97-AF65-F5344CB8AC3E}">
        <p14:creationId xmlns:p14="http://schemas.microsoft.com/office/powerpoint/2010/main" val="1391655071"/>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8AACD-E6A3-1DEE-56FE-9BA3BC957232}"/>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54C50133-73F7-8B8C-C0E1-A7CD201CD6AA}"/>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57</a:t>
            </a:fld>
            <a:endParaRPr dirty="0"/>
          </a:p>
        </p:txBody>
      </p:sp>
      <p:sp>
        <p:nvSpPr>
          <p:cNvPr id="32" name="Text">
            <a:extLst>
              <a:ext uri="{FF2B5EF4-FFF2-40B4-BE49-F238E27FC236}">
                <a16:creationId xmlns:a16="http://schemas.microsoft.com/office/drawing/2014/main" id="{6AD0C106-FBDA-A834-FC9F-5B6208F2B994}"/>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A18D080E-5285-7D25-4895-BD57C057CEEA}"/>
              </a:ext>
            </a:extLst>
          </p:cNvPr>
          <p:cNvSpPr txBox="1"/>
          <p:nvPr/>
        </p:nvSpPr>
        <p:spPr>
          <a:xfrm>
            <a:off x="329184" y="1162192"/>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131	</a:t>
            </a:r>
            <a:r>
              <a:rPr lang="en-GB" altLang="en-US" sz="2000" b="1" noProof="0" dirty="0">
                <a:solidFill>
                  <a:srgbClr val="275E99"/>
                </a:solidFill>
              </a:rPr>
              <a:t>Competition types</a:t>
            </a:r>
            <a:endParaRPr lang="en-GB" sz="2000" b="1" dirty="0">
              <a:solidFill>
                <a:schemeClr val="tx1"/>
              </a:solidFill>
            </a:endParaRPr>
          </a:p>
          <a:p>
            <a:pPr algn="just">
              <a:tabLst>
                <a:tab pos="1057275" algn="l"/>
              </a:tabLst>
            </a:pPr>
            <a:r>
              <a:rPr lang="en-GB" altLang="en-US" dirty="0">
                <a:solidFill>
                  <a:schemeClr val="tx1"/>
                </a:solidFill>
              </a:rPr>
              <a:t>	Added:</a:t>
            </a:r>
            <a:endParaRPr lang="en-GB" sz="2000" b="1" noProof="0" dirty="0">
              <a:solidFill>
                <a:schemeClr val="tx1"/>
              </a:solidFill>
            </a:endParaRPr>
          </a:p>
          <a:p>
            <a:pPr algn="just">
              <a:tabLst>
                <a:tab pos="1057275" algn="l"/>
              </a:tabLst>
            </a:pPr>
            <a:r>
              <a:rPr lang="en-GB" altLang="en-US" dirty="0"/>
              <a:t>	Icestocksport comprises the following competition types:</a:t>
            </a:r>
            <a:endParaRPr lang="en-GB" b="1" dirty="0"/>
          </a:p>
          <a:p>
            <a:pPr algn="just">
              <a:tabLst>
                <a:tab pos="1057275" algn="l"/>
              </a:tabLst>
            </a:pPr>
            <a:r>
              <a:rPr lang="en-GB" altLang="en-US" dirty="0"/>
              <a:t>	Team play</a:t>
            </a:r>
            <a:endParaRPr lang="en-GB" b="1" dirty="0"/>
          </a:p>
          <a:p>
            <a:pPr algn="just">
              <a:tabLst>
                <a:tab pos="1057275" algn="l"/>
              </a:tabLst>
            </a:pPr>
            <a:r>
              <a:rPr lang="en-GB" altLang="en-US" dirty="0"/>
              <a:t>	Target competition</a:t>
            </a:r>
            <a:endParaRPr lang="en-GB" b="1" dirty="0"/>
          </a:p>
          <a:p>
            <a:pPr algn="just">
              <a:tabLst>
                <a:tab pos="1057275" algn="l"/>
              </a:tabLst>
            </a:pPr>
            <a:r>
              <a:rPr lang="en-GB" altLang="en-US" dirty="0"/>
              <a:t>	Distance competition</a:t>
            </a:r>
            <a:endParaRPr lang="en-GB" b="1" dirty="0"/>
          </a:p>
          <a:p>
            <a:pPr algn="just">
              <a:tabLst>
                <a:tab pos="1057275" algn="l"/>
              </a:tabLst>
            </a:pPr>
            <a:r>
              <a:rPr lang="en-GB" altLang="en-US" dirty="0">
                <a:solidFill>
                  <a:srgbClr val="00B050"/>
                </a:solidFill>
              </a:rPr>
              <a:t>	Speed competition</a:t>
            </a:r>
            <a:endParaRPr lang="en-GB" b="1" dirty="0">
              <a:solidFill>
                <a:srgbClr val="00B050"/>
              </a:solidFill>
            </a:endParaRPr>
          </a:p>
          <a:p>
            <a:pPr algn="just">
              <a:tabLst>
                <a:tab pos="1057275" algn="l"/>
              </a:tabLst>
            </a:pPr>
            <a:r>
              <a:rPr lang="en-GB" altLang="en-US" dirty="0"/>
              <a:t>	All competition types are held separately by playing class.</a:t>
            </a:r>
            <a:endParaRPr lang="en-GB" b="1" dirty="0">
              <a:solidFill>
                <a:srgbClr val="00B050"/>
              </a:solidFill>
            </a:endParaRPr>
          </a:p>
        </p:txBody>
      </p:sp>
      <p:sp>
        <p:nvSpPr>
          <p:cNvPr id="4" name="Textfeld 3">
            <a:extLst>
              <a:ext uri="{FF2B5EF4-FFF2-40B4-BE49-F238E27FC236}">
                <a16:creationId xmlns:a16="http://schemas.microsoft.com/office/drawing/2014/main" id="{D217DD99-84C7-1A12-94E8-12FCD15BAA38}"/>
              </a:ext>
            </a:extLst>
          </p:cNvPr>
          <p:cNvSpPr txBox="1"/>
          <p:nvPr/>
        </p:nvSpPr>
        <p:spPr>
          <a:xfrm>
            <a:off x="329184" y="3671275"/>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140	</a:t>
            </a:r>
            <a:r>
              <a:rPr lang="en-GB" altLang="en-US" sz="2000" b="1" dirty="0">
                <a:solidFill>
                  <a:srgbClr val="275E99"/>
                </a:solidFill>
              </a:rPr>
              <a:t>Best performances</a:t>
            </a:r>
            <a:r>
              <a:rPr lang="en-GB" altLang="en-US" sz="1100" dirty="0">
                <a:solidFill>
                  <a:srgbClr val="C00000"/>
                </a:solidFill>
              </a:rPr>
              <a:t> (paragraph 1)</a:t>
            </a:r>
          </a:p>
          <a:p>
            <a:pPr algn="just">
              <a:tabLst>
                <a:tab pos="1057275" algn="l"/>
              </a:tabLst>
            </a:pPr>
            <a:r>
              <a:rPr lang="en-GB" altLang="en-US" dirty="0">
                <a:solidFill>
                  <a:schemeClr val="tx1"/>
                </a:solidFill>
              </a:rPr>
              <a:t>	Added:</a:t>
            </a:r>
            <a:endParaRPr lang="en-GB" b="1" dirty="0"/>
          </a:p>
          <a:p>
            <a:pPr algn="just">
              <a:tabLst>
                <a:tab pos="1057275" algn="l"/>
              </a:tabLst>
            </a:pPr>
            <a:r>
              <a:rPr lang="en-GB" altLang="en-US" dirty="0"/>
              <a:t>	Best performances in target, distance and </a:t>
            </a:r>
            <a:r>
              <a:rPr lang="en-GB" altLang="en-US" dirty="0">
                <a:solidFill>
                  <a:srgbClr val="00B050"/>
                </a:solidFill>
              </a:rPr>
              <a:t>speed competitions</a:t>
            </a:r>
            <a:r>
              <a:rPr lang="en-GB" altLang="en-US" dirty="0"/>
              <a:t> may be 	achieved only at championships or international matches in the 	presence of a competition director and a referee.</a:t>
            </a:r>
            <a:endParaRPr lang="en-GB" b="1" dirty="0">
              <a:solidFill>
                <a:srgbClr val="00B050"/>
              </a:solidFill>
            </a:endParaRPr>
          </a:p>
        </p:txBody>
      </p:sp>
      <p:sp>
        <p:nvSpPr>
          <p:cNvPr id="7" name="Abschnitt 1…">
            <a:extLst>
              <a:ext uri="{FF2B5EF4-FFF2-40B4-BE49-F238E27FC236}">
                <a16:creationId xmlns:a16="http://schemas.microsoft.com/office/drawing/2014/main" id="{C6CD8B6D-9C25-4AFE-72E5-B7F6C99A408B}"/>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1 - General provisions</a:t>
            </a:r>
            <a:endParaRPr lang="en-GB" noProof="0" dirty="0"/>
          </a:p>
          <a:p>
            <a:pPr defTabSz="713231">
              <a:defRPr sz="2574"/>
            </a:pPr>
            <a:endParaRPr lang="en-GB" noProof="0" dirty="0"/>
          </a:p>
        </p:txBody>
      </p:sp>
    </p:spTree>
    <p:extLst>
      <p:ext uri="{BB962C8B-B14F-4D97-AF65-F5344CB8AC3E}">
        <p14:creationId xmlns:p14="http://schemas.microsoft.com/office/powerpoint/2010/main" val="718329950"/>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DC9C0-B455-D5E3-A8A7-46DE5F24B75F}"/>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D2EA2CBB-F083-65D3-EC0E-EC0B868443A1}"/>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58</a:t>
            </a:fld>
            <a:endParaRPr dirty="0"/>
          </a:p>
        </p:txBody>
      </p:sp>
      <p:sp>
        <p:nvSpPr>
          <p:cNvPr id="32" name="Text">
            <a:extLst>
              <a:ext uri="{FF2B5EF4-FFF2-40B4-BE49-F238E27FC236}">
                <a16:creationId xmlns:a16="http://schemas.microsoft.com/office/drawing/2014/main" id="{256DFC4C-35C8-BD16-9622-BF4D763529CA}"/>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14905259-C32F-4B12-F067-AD677508133A}"/>
              </a:ext>
            </a:extLst>
          </p:cNvPr>
          <p:cNvSpPr txBox="1"/>
          <p:nvPr/>
        </p:nvSpPr>
        <p:spPr>
          <a:xfrm>
            <a:off x="329184" y="1109727"/>
            <a:ext cx="8449056" cy="1508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141	</a:t>
            </a:r>
            <a:r>
              <a:rPr lang="en-GB" altLang="en-US" sz="2000" b="1" noProof="0" dirty="0">
                <a:solidFill>
                  <a:srgbClr val="275E99"/>
                </a:solidFill>
              </a:rPr>
              <a:t>World best-performance lists</a:t>
            </a:r>
          </a:p>
          <a:p>
            <a:pPr algn="just">
              <a:tabLst>
                <a:tab pos="1057275" algn="l"/>
              </a:tabLst>
            </a:pPr>
            <a:r>
              <a:rPr lang="en-GB" altLang="en-US" dirty="0">
                <a:solidFill>
                  <a:schemeClr val="tx1"/>
                </a:solidFill>
              </a:rPr>
              <a:t>	Added and removed:</a:t>
            </a:r>
            <a:endParaRPr lang="en-GB" sz="2000" b="1" noProof="0" dirty="0">
              <a:solidFill>
                <a:schemeClr val="tx1"/>
              </a:solidFill>
            </a:endParaRPr>
          </a:p>
          <a:p>
            <a:pPr algn="just">
              <a:tabLst>
                <a:tab pos="1057275" algn="l"/>
              </a:tabLst>
            </a:pPr>
            <a:r>
              <a:rPr lang="en-GB" altLang="en-US" dirty="0"/>
              <a:t>	The IFI world best-performance lists contain the 20 best performances 	on ice in each of the target, distance and </a:t>
            </a:r>
            <a:r>
              <a:rPr lang="en-GB" altLang="en-US" strike="sngStrike" dirty="0">
                <a:solidFill>
                  <a:srgbClr val="FF0000"/>
                </a:solidFill>
              </a:rPr>
              <a:t>rapid competition</a:t>
            </a:r>
            <a:r>
              <a:rPr lang="en-GB" altLang="en-US" dirty="0">
                <a:solidFill>
                  <a:srgbClr val="FF0000"/>
                </a:solidFill>
              </a:rPr>
              <a:t> </a:t>
            </a:r>
            <a:r>
              <a:rPr lang="en-GB" altLang="en-US" dirty="0">
                <a:solidFill>
                  <a:srgbClr val="00B050"/>
                </a:solidFill>
              </a:rPr>
              <a:t>speed 	competition</a:t>
            </a:r>
            <a:r>
              <a:rPr lang="en-GB" altLang="en-US" dirty="0"/>
              <a:t> disciplines.</a:t>
            </a:r>
            <a:endParaRPr lang="en-GB" b="1" dirty="0">
              <a:solidFill>
                <a:srgbClr val="00B050"/>
              </a:solidFill>
            </a:endParaRPr>
          </a:p>
        </p:txBody>
      </p:sp>
      <p:sp>
        <p:nvSpPr>
          <p:cNvPr id="7" name="Abschnitt 1…">
            <a:extLst>
              <a:ext uri="{FF2B5EF4-FFF2-40B4-BE49-F238E27FC236}">
                <a16:creationId xmlns:a16="http://schemas.microsoft.com/office/drawing/2014/main" id="{DF430471-17B7-A414-55B1-67B0D1F04C7B}"/>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1 - General provisions</a:t>
            </a:r>
            <a:endParaRPr lang="en-GB" noProof="0" dirty="0"/>
          </a:p>
          <a:p>
            <a:pPr defTabSz="713231">
              <a:defRPr sz="2574"/>
            </a:pPr>
            <a:endParaRPr lang="en-GB" noProof="0" dirty="0"/>
          </a:p>
        </p:txBody>
      </p:sp>
    </p:spTree>
    <p:extLst>
      <p:ext uri="{BB962C8B-B14F-4D97-AF65-F5344CB8AC3E}">
        <p14:creationId xmlns:p14="http://schemas.microsoft.com/office/powerpoint/2010/main" val="3518776487"/>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7D731-B271-F2F8-6EAB-39879DADB7F9}"/>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359C6152-DA70-A45C-50B5-C76F56034BA9}"/>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59</a:t>
            </a:fld>
            <a:endParaRPr dirty="0"/>
          </a:p>
        </p:txBody>
      </p:sp>
      <p:sp>
        <p:nvSpPr>
          <p:cNvPr id="32" name="Text">
            <a:extLst>
              <a:ext uri="{FF2B5EF4-FFF2-40B4-BE49-F238E27FC236}">
                <a16:creationId xmlns:a16="http://schemas.microsoft.com/office/drawing/2014/main" id="{A15A307D-2C7F-EE0F-B0D4-F4BBF4D7C5F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7A0CBD36-6AE7-574E-F924-133A5BFCE0A1}"/>
              </a:ext>
            </a:extLst>
          </p:cNvPr>
          <p:cNvSpPr txBox="1"/>
          <p:nvPr/>
        </p:nvSpPr>
        <p:spPr>
          <a:xfrm>
            <a:off x="329184" y="1162192"/>
            <a:ext cx="8449056" cy="31393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201	</a:t>
            </a:r>
            <a:r>
              <a:rPr lang="en-GB" altLang="en-US" sz="2000" b="1" noProof="0" dirty="0">
                <a:solidFill>
                  <a:srgbClr val="275E99"/>
                </a:solidFill>
              </a:rPr>
              <a:t>Clothing</a:t>
            </a:r>
            <a:endParaRPr lang="en-GB" sz="2000" b="1" noProof="0" dirty="0">
              <a:solidFill>
                <a:schemeClr val="tx1"/>
              </a:solidFill>
            </a:endParaRPr>
          </a:p>
          <a:p>
            <a:pPr algn="just">
              <a:tabLst>
                <a:tab pos="1057275" algn="l"/>
              </a:tabLst>
            </a:pPr>
            <a:r>
              <a:rPr lang="en-GB" altLang="en-US" dirty="0">
                <a:solidFill>
                  <a:schemeClr val="tx1"/>
                </a:solidFill>
              </a:rPr>
              <a:t>	Added and removed:</a:t>
            </a:r>
            <a:endParaRPr lang="en-GB" b="1" noProof="0" dirty="0">
              <a:solidFill>
                <a:schemeClr val="tx1"/>
              </a:solidFill>
            </a:endParaRPr>
          </a:p>
          <a:p>
            <a:pPr algn="just">
              <a:tabLst>
                <a:tab pos="1057275" algn="l"/>
              </a:tabLst>
            </a:pPr>
            <a:r>
              <a:rPr lang="en-GB" altLang="en-US" dirty="0"/>
              <a:t>	Teams must wear matching sports tops appropriate to the competition 	type (IER Rule 321). </a:t>
            </a:r>
            <a:r>
              <a:rPr lang="en-GB" altLang="en-US" dirty="0">
                <a:solidFill>
                  <a:srgbClr val="00B050"/>
                </a:solidFill>
              </a:rPr>
              <a:t>For additional provisions, see Elite Sport.</a:t>
            </a:r>
            <a:endParaRPr lang="en-GB" b="1" dirty="0">
              <a:solidFill>
                <a:srgbClr val="00B050"/>
              </a:solidFill>
            </a:endParaRPr>
          </a:p>
          <a:p>
            <a:pPr algn="just">
              <a:tabLst>
                <a:tab pos="1057275" algn="l"/>
              </a:tabLst>
            </a:pPr>
            <a:endParaRPr lang="de-DE" sz="800" dirty="0"/>
          </a:p>
          <a:p>
            <a:pPr algn="just">
              <a:tabLst>
                <a:tab pos="1057275" algn="l"/>
              </a:tabLst>
            </a:pPr>
            <a:r>
              <a:rPr lang="en-GB" altLang="en-US" dirty="0"/>
              <a:t>	Clothing that could be confused with the referee’s kit </a:t>
            </a:r>
            <a:r>
              <a:rPr lang="en-GB" altLang="en-US" strike="sngStrike" dirty="0">
                <a:solidFill>
                  <a:srgbClr val="FF0000"/>
                </a:solidFill>
              </a:rPr>
              <a:t>(black-and-white-</a:t>
            </a:r>
            <a:r>
              <a:rPr lang="en-GB" altLang="en-US" dirty="0">
                <a:solidFill>
                  <a:srgbClr val="FF0000"/>
                </a:solidFill>
              </a:rPr>
              <a:t>	</a:t>
            </a:r>
            <a:r>
              <a:rPr lang="en-GB" altLang="en-US" strike="sngStrike" dirty="0">
                <a:solidFill>
                  <a:srgbClr val="FF0000"/>
                </a:solidFill>
              </a:rPr>
              <a:t>striped)</a:t>
            </a:r>
            <a:r>
              <a:rPr lang="en-GB" altLang="en-US" dirty="0">
                <a:solidFill>
                  <a:srgbClr val="FF0000"/>
                </a:solidFill>
              </a:rPr>
              <a:t> </a:t>
            </a:r>
            <a:r>
              <a:rPr lang="en-GB" altLang="en-US" dirty="0"/>
              <a:t>is not permitted as competition attire.</a:t>
            </a:r>
            <a:endParaRPr lang="en-GB" b="1" dirty="0"/>
          </a:p>
          <a:p>
            <a:pPr algn="just">
              <a:tabLst>
                <a:tab pos="1057275" algn="l"/>
              </a:tabLst>
            </a:pPr>
            <a:endParaRPr lang="de-DE" sz="800" dirty="0"/>
          </a:p>
          <a:p>
            <a:pPr algn="just">
              <a:tabLst>
                <a:tab pos="1057275" algn="l"/>
              </a:tabLst>
            </a:pPr>
            <a:r>
              <a:rPr lang="en-GB" altLang="en-US" dirty="0">
                <a:solidFill>
                  <a:srgbClr val="00B050"/>
                </a:solidFill>
              </a:rPr>
              <a:t>	It must be ensured that the referee is clearly identifiable and that the 	referee’s clothing cannot be confused with the teams’ clothing. In this 	regard, it is permissible to deviate from the traditional black-and-white-	striped referee’s kit.</a:t>
            </a:r>
            <a:endParaRPr lang="en-GB" b="1" dirty="0">
              <a:solidFill>
                <a:srgbClr val="00B050"/>
              </a:solidFill>
            </a:endParaRPr>
          </a:p>
        </p:txBody>
      </p:sp>
      <p:sp>
        <p:nvSpPr>
          <p:cNvPr id="7" name="Abschnitt 1…">
            <a:extLst>
              <a:ext uri="{FF2B5EF4-FFF2-40B4-BE49-F238E27FC236}">
                <a16:creationId xmlns:a16="http://schemas.microsoft.com/office/drawing/2014/main" id="{89D417C0-9A4C-2CE2-DDCE-4A84B07C537A}"/>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2 - Playing kit</a:t>
            </a:r>
            <a:endParaRPr lang="en-GB" noProof="0" dirty="0"/>
          </a:p>
          <a:p>
            <a:pPr defTabSz="713231">
              <a:defRPr sz="2574"/>
            </a:pPr>
            <a:endParaRPr lang="en-GB" noProof="0" dirty="0"/>
          </a:p>
        </p:txBody>
      </p:sp>
      <p:sp>
        <p:nvSpPr>
          <p:cNvPr id="2" name="Textfeld 1">
            <a:extLst>
              <a:ext uri="{FF2B5EF4-FFF2-40B4-BE49-F238E27FC236}">
                <a16:creationId xmlns:a16="http://schemas.microsoft.com/office/drawing/2014/main" id="{150A7451-28F7-0FA7-91F2-3AF6DB174184}"/>
              </a:ext>
            </a:extLst>
          </p:cNvPr>
          <p:cNvSpPr txBox="1"/>
          <p:nvPr/>
        </p:nvSpPr>
        <p:spPr>
          <a:xfrm>
            <a:off x="329184" y="4483931"/>
            <a:ext cx="8449056"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202	</a:t>
            </a:r>
            <a:r>
              <a:rPr lang="en-GB" altLang="en-US" sz="2000" b="1" dirty="0">
                <a:solidFill>
                  <a:srgbClr val="FF0000"/>
                </a:solidFill>
              </a:rPr>
              <a:t>Removed</a:t>
            </a:r>
            <a:endParaRPr lang="en-GB" sz="2000" dirty="0">
              <a:solidFill>
                <a:srgbClr val="FF0000"/>
              </a:solidFill>
            </a:endParaRPr>
          </a:p>
        </p:txBody>
      </p:sp>
    </p:spTree>
    <p:extLst>
      <p:ext uri="{BB962C8B-B14F-4D97-AF65-F5344CB8AC3E}">
        <p14:creationId xmlns:p14="http://schemas.microsoft.com/office/powerpoint/2010/main" val="1485327808"/>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5EA9C-F0B2-7081-E91A-31F8ED0B373B}"/>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2772568C-37FF-1D33-3D89-442A81B85371}"/>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60</a:t>
            </a:fld>
            <a:endParaRPr dirty="0"/>
          </a:p>
        </p:txBody>
      </p:sp>
      <p:sp>
        <p:nvSpPr>
          <p:cNvPr id="32" name="Text">
            <a:extLst>
              <a:ext uri="{FF2B5EF4-FFF2-40B4-BE49-F238E27FC236}">
                <a16:creationId xmlns:a16="http://schemas.microsoft.com/office/drawing/2014/main" id="{04572B13-D8F8-5D2D-39FE-EA6D9CDECADB}"/>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C1C6FE93-A59E-376A-879C-88224E80FD52}"/>
              </a:ext>
            </a:extLst>
          </p:cNvPr>
          <p:cNvSpPr txBox="1"/>
          <p:nvPr/>
        </p:nvSpPr>
        <p:spPr>
          <a:xfrm>
            <a:off x="329184" y="1162192"/>
            <a:ext cx="8449056" cy="15388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203	</a:t>
            </a:r>
            <a:r>
              <a:rPr lang="en-GB" altLang="en-US" sz="2000" b="1" noProof="0" dirty="0">
                <a:solidFill>
                  <a:srgbClr val="275E99"/>
                </a:solidFill>
              </a:rPr>
              <a:t>Anti-slip devices</a:t>
            </a:r>
            <a:endParaRPr lang="en-GB" sz="2000" b="1" noProof="0" dirty="0">
              <a:solidFill>
                <a:schemeClr val="tx1"/>
              </a:solidFill>
            </a:endParaRPr>
          </a:p>
          <a:p>
            <a:pPr algn="just">
              <a:tabLst>
                <a:tab pos="1057275" algn="l"/>
              </a:tabLst>
            </a:pPr>
            <a:r>
              <a:rPr lang="en-GB" altLang="en-US" dirty="0">
                <a:solidFill>
                  <a:schemeClr val="tx1"/>
                </a:solidFill>
              </a:rPr>
              <a:t>	Added:</a:t>
            </a:r>
            <a:endParaRPr lang="en-GB" b="1" noProof="0" dirty="0">
              <a:solidFill>
                <a:schemeClr val="tx1"/>
              </a:solidFill>
            </a:endParaRPr>
          </a:p>
          <a:p>
            <a:pPr algn="just">
              <a:tabLst>
                <a:tab pos="1057275" algn="l"/>
              </a:tabLst>
            </a:pPr>
            <a:r>
              <a:rPr lang="en-GB" altLang="en-US" dirty="0"/>
              <a:t>	Anti-slip devices that alter the playing surface are prohibited. This ban 	does not apply to tournaments on natural ice or to distance and </a:t>
            </a:r>
            <a:r>
              <a:rPr lang="en-GB" altLang="en-US" dirty="0">
                <a:solidFill>
                  <a:srgbClr val="00B050"/>
                </a:solidFill>
              </a:rPr>
              <a:t>speed 	competitions</a:t>
            </a:r>
            <a:r>
              <a:rPr lang="en-GB" altLang="en-US" dirty="0"/>
              <a:t> (IER Rules 322, 512, 603, </a:t>
            </a:r>
            <a:r>
              <a:rPr lang="en-GB" altLang="en-US" dirty="0">
                <a:solidFill>
                  <a:srgbClr val="00B050"/>
                </a:solidFill>
              </a:rPr>
              <a:t>654</a:t>
            </a:r>
            <a:r>
              <a:rPr lang="en-GB" altLang="en-US" dirty="0"/>
              <a:t>).</a:t>
            </a:r>
            <a:endParaRPr lang="en-GB" b="1" dirty="0">
              <a:solidFill>
                <a:srgbClr val="00B050"/>
              </a:solidFill>
            </a:endParaRPr>
          </a:p>
        </p:txBody>
      </p:sp>
      <p:sp>
        <p:nvSpPr>
          <p:cNvPr id="7" name="Abschnitt 1…">
            <a:extLst>
              <a:ext uri="{FF2B5EF4-FFF2-40B4-BE49-F238E27FC236}">
                <a16:creationId xmlns:a16="http://schemas.microsoft.com/office/drawing/2014/main" id="{E07A45DF-2492-A62F-A4BE-823F6E463557}"/>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2 - Playing kit</a:t>
            </a:r>
            <a:endParaRPr lang="en-GB" noProof="0" dirty="0"/>
          </a:p>
          <a:p>
            <a:pPr defTabSz="713231">
              <a:defRPr sz="2574"/>
            </a:pPr>
            <a:endParaRPr lang="en-GB" noProof="0" dirty="0"/>
          </a:p>
        </p:txBody>
      </p:sp>
    </p:spTree>
    <p:extLst>
      <p:ext uri="{BB962C8B-B14F-4D97-AF65-F5344CB8AC3E}">
        <p14:creationId xmlns:p14="http://schemas.microsoft.com/office/powerpoint/2010/main" val="451245274"/>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EE07F-980F-A499-E742-81FE6A48DC95}"/>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9679AFB-D4E3-6587-7FBF-C8EF9491F654}"/>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61</a:t>
            </a:fld>
            <a:endParaRPr dirty="0"/>
          </a:p>
        </p:txBody>
      </p:sp>
      <p:sp>
        <p:nvSpPr>
          <p:cNvPr id="32" name="Text">
            <a:extLst>
              <a:ext uri="{FF2B5EF4-FFF2-40B4-BE49-F238E27FC236}">
                <a16:creationId xmlns:a16="http://schemas.microsoft.com/office/drawing/2014/main" id="{694E9995-FB8F-EBBB-2CB5-45C67DFCFE8F}"/>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8C54BFA9-7CE8-8968-3D99-4C2DA047C4A9}"/>
              </a:ext>
            </a:extLst>
          </p:cNvPr>
          <p:cNvSpPr txBox="1"/>
          <p:nvPr/>
        </p:nvSpPr>
        <p:spPr>
          <a:xfrm>
            <a:off x="329184" y="1162192"/>
            <a:ext cx="8449056"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301	</a:t>
            </a:r>
            <a:r>
              <a:rPr lang="en-GB" altLang="en-US" sz="2000" b="1" noProof="0" dirty="0">
                <a:solidFill>
                  <a:srgbClr val="275E99"/>
                </a:solidFill>
              </a:rPr>
              <a:t>Start cards</a:t>
            </a:r>
            <a:endParaRPr lang="en-GB" sz="2000" b="1" noProof="0" dirty="0">
              <a:solidFill>
                <a:schemeClr val="tx1"/>
              </a:solidFill>
            </a:endParaRPr>
          </a:p>
          <a:p>
            <a:pPr algn="just">
              <a:tabLst>
                <a:tab pos="1057275" algn="l"/>
              </a:tabLst>
            </a:pPr>
            <a:r>
              <a:rPr lang="en-GB" altLang="en-US" dirty="0">
                <a:solidFill>
                  <a:schemeClr val="tx1"/>
                </a:solidFill>
              </a:rPr>
              <a:t>	Added and removed:</a:t>
            </a:r>
            <a:endParaRPr lang="en-GB" b="1" noProof="0" dirty="0">
              <a:solidFill>
                <a:schemeClr val="tx1"/>
              </a:solidFill>
            </a:endParaRPr>
          </a:p>
          <a:p>
            <a:pPr algn="just">
              <a:tabLst>
                <a:tab pos="1057275" algn="l"/>
              </a:tabLst>
            </a:pPr>
            <a:r>
              <a:rPr lang="en-GB" altLang="en-US" b="1" dirty="0"/>
              <a:t>	Start cards: Following the draw or compliance with § 134, 	participants or teams are entered on the competition start card in 	the order drawn. For formats and examples, see Fig. 16 (team 	play), Fig. 17 (target competition) and Fig. 18 (distance and </a:t>
            </a:r>
            <a:r>
              <a:rPr lang="en-GB" altLang="en-US" dirty="0">
                <a:solidFill>
                  <a:srgbClr val="00B050"/>
                </a:solidFill>
              </a:rPr>
              <a:t>speed 	competition </a:t>
            </a:r>
            <a:r>
              <a:rPr lang="en-GB" altLang="en-US" strike="sngStrike" dirty="0">
                <a:solidFill>
                  <a:srgbClr val="FF0000"/>
                </a:solidFill>
              </a:rPr>
              <a:t>rapid competition</a:t>
            </a:r>
            <a:r>
              <a:rPr lang="en-GB" altLang="en-US" dirty="0"/>
              <a:t>).</a:t>
            </a:r>
            <a:endParaRPr lang="en-GB" b="1" dirty="0"/>
          </a:p>
          <a:p>
            <a:pPr algn="just"/>
            <a:endParaRPr lang="de-DE" b="1" dirty="0">
              <a:solidFill>
                <a:srgbClr val="00B050"/>
              </a:solidFill>
            </a:endParaRPr>
          </a:p>
        </p:txBody>
      </p:sp>
      <p:sp>
        <p:nvSpPr>
          <p:cNvPr id="7" name="Abschnitt 1…">
            <a:extLst>
              <a:ext uri="{FF2B5EF4-FFF2-40B4-BE49-F238E27FC236}">
                <a16:creationId xmlns:a16="http://schemas.microsoft.com/office/drawing/2014/main" id="{342787A2-3748-5B38-9A6E-B4A9F78632B0}"/>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3 - Forms</a:t>
            </a:r>
            <a:endParaRPr lang="en-GB" noProof="0" dirty="0"/>
          </a:p>
          <a:p>
            <a:pPr defTabSz="713231">
              <a:defRPr sz="2574"/>
            </a:pPr>
            <a:endParaRPr lang="en-GB" noProof="0" dirty="0"/>
          </a:p>
        </p:txBody>
      </p:sp>
    </p:spTree>
    <p:extLst>
      <p:ext uri="{BB962C8B-B14F-4D97-AF65-F5344CB8AC3E}">
        <p14:creationId xmlns:p14="http://schemas.microsoft.com/office/powerpoint/2010/main" val="2379447556"/>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2C45F-4C6C-C720-170A-C8D79B25FFAF}"/>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8B51F55C-73CF-986C-07A0-2F94A4309784}"/>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62</a:t>
            </a:fld>
            <a:endParaRPr dirty="0"/>
          </a:p>
        </p:txBody>
      </p:sp>
      <p:sp>
        <p:nvSpPr>
          <p:cNvPr id="32" name="Text">
            <a:extLst>
              <a:ext uri="{FF2B5EF4-FFF2-40B4-BE49-F238E27FC236}">
                <a16:creationId xmlns:a16="http://schemas.microsoft.com/office/drawing/2014/main" id="{3275A9F4-B169-E535-B0AF-48A68065EBD6}"/>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BCE8009B-8BB2-6451-39B4-651447AB7F86}"/>
              </a:ext>
            </a:extLst>
          </p:cNvPr>
          <p:cNvSpPr txBox="1"/>
          <p:nvPr/>
        </p:nvSpPr>
        <p:spPr>
          <a:xfrm>
            <a:off x="329184" y="1162192"/>
            <a:ext cx="8449056" cy="15388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402	</a:t>
            </a:r>
            <a:r>
              <a:rPr lang="en-GB" altLang="en-US" sz="2000" b="1" noProof="0" dirty="0">
                <a:solidFill>
                  <a:srgbClr val="275E99"/>
                </a:solidFill>
              </a:rPr>
              <a:t>Awarding, organisation and scoring</a:t>
            </a:r>
            <a:endParaRPr lang="en-GB" sz="2000" b="1" noProof="0" dirty="0">
              <a:solidFill>
                <a:schemeClr val="tx1"/>
              </a:solidFill>
            </a:endParaRPr>
          </a:p>
          <a:p>
            <a:pPr algn="just">
              <a:tabLst>
                <a:tab pos="1057275" algn="l"/>
              </a:tabLst>
            </a:pPr>
            <a:r>
              <a:rPr lang="en-GB" altLang="en-US" dirty="0">
                <a:solidFill>
                  <a:schemeClr val="tx1"/>
                </a:solidFill>
              </a:rPr>
              <a:t>	Added:</a:t>
            </a:r>
            <a:endParaRPr lang="en-GB" b="1" noProof="0" dirty="0">
              <a:solidFill>
                <a:schemeClr val="tx1"/>
              </a:solidFill>
            </a:endParaRPr>
          </a:p>
          <a:p>
            <a:pPr algn="just">
              <a:tabLst>
                <a:tab pos="1057275" algn="l"/>
              </a:tabLst>
            </a:pPr>
            <a:r>
              <a:rPr lang="en-GB" altLang="en-US" dirty="0"/>
              <a:t>	World Championships in team play and target competition for women, 	men and junior women and men U23, and in distance or </a:t>
            </a:r>
            <a:r>
              <a:rPr lang="en-GB" altLang="en-US" dirty="0">
                <a:solidFill>
                  <a:srgbClr val="00B050"/>
                </a:solidFill>
              </a:rPr>
              <a:t>speed 	competition</a:t>
            </a:r>
            <a:r>
              <a:rPr lang="en-GB" altLang="en-US" dirty="0"/>
              <a:t> for women, men and junior men U23.</a:t>
            </a:r>
            <a:endParaRPr lang="en-GB" b="1" dirty="0"/>
          </a:p>
        </p:txBody>
      </p:sp>
      <p:sp>
        <p:nvSpPr>
          <p:cNvPr id="7" name="Abschnitt 1…">
            <a:extLst>
              <a:ext uri="{FF2B5EF4-FFF2-40B4-BE49-F238E27FC236}">
                <a16:creationId xmlns:a16="http://schemas.microsoft.com/office/drawing/2014/main" id="{E4BE1EA0-CC47-C0A4-E81E-59293843F80F}"/>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4 - Championships</a:t>
            </a:r>
            <a:endParaRPr lang="en-GB" noProof="0" dirty="0"/>
          </a:p>
          <a:p>
            <a:pPr defTabSz="713231">
              <a:defRPr sz="2574"/>
            </a:pPr>
            <a:endParaRPr lang="en-GB" noProof="0" dirty="0"/>
          </a:p>
        </p:txBody>
      </p:sp>
      <p:sp>
        <p:nvSpPr>
          <p:cNvPr id="2" name="Textfeld 1">
            <a:extLst>
              <a:ext uri="{FF2B5EF4-FFF2-40B4-BE49-F238E27FC236}">
                <a16:creationId xmlns:a16="http://schemas.microsoft.com/office/drawing/2014/main" id="{70DF163B-62C6-C773-C1F8-683C3807AA41}"/>
              </a:ext>
            </a:extLst>
          </p:cNvPr>
          <p:cNvSpPr txBox="1"/>
          <p:nvPr/>
        </p:nvSpPr>
        <p:spPr>
          <a:xfrm>
            <a:off x="329184" y="2852929"/>
            <a:ext cx="8449056" cy="1261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dirty="0">
                <a:solidFill>
                  <a:schemeClr val="tx1"/>
                </a:solidFill>
              </a:rPr>
              <a:t>§ 404	</a:t>
            </a:r>
            <a:r>
              <a:rPr lang="en-GB" altLang="en-US" sz="2000" b="1" dirty="0">
                <a:solidFill>
                  <a:srgbClr val="275E99"/>
                </a:solidFill>
              </a:rPr>
              <a:t>National championships</a:t>
            </a:r>
          </a:p>
          <a:p>
            <a:pPr algn="just">
              <a:tabLst>
                <a:tab pos="1057275" algn="l"/>
              </a:tabLst>
            </a:pPr>
            <a:r>
              <a:rPr lang="en-GB" altLang="en-US" dirty="0">
                <a:solidFill>
                  <a:schemeClr val="tx1"/>
                </a:solidFill>
              </a:rPr>
              <a:t>	Added:</a:t>
            </a:r>
          </a:p>
          <a:p>
            <a:pPr algn="just">
              <a:tabLst>
                <a:tab pos="1057275" algn="l"/>
              </a:tabLst>
            </a:pPr>
            <a:r>
              <a:rPr lang="en-GB" altLang="en-US" dirty="0"/>
              <a:t>	National championships at all levels in team play, target, distance and 	</a:t>
            </a:r>
            <a:r>
              <a:rPr lang="en-GB" altLang="en-US" dirty="0">
                <a:solidFill>
                  <a:srgbClr val="00B050"/>
                </a:solidFill>
              </a:rPr>
              <a:t>speed competition</a:t>
            </a:r>
            <a:r>
              <a:rPr lang="en-GB" altLang="en-US" dirty="0"/>
              <a:t>, for all playing classes.</a:t>
            </a:r>
            <a:endParaRPr lang="en-GB" dirty="0">
              <a:solidFill>
                <a:schemeClr val="tx1"/>
              </a:solidFill>
            </a:endParaRPr>
          </a:p>
        </p:txBody>
      </p:sp>
    </p:spTree>
    <p:extLst>
      <p:ext uri="{BB962C8B-B14F-4D97-AF65-F5344CB8AC3E}">
        <p14:creationId xmlns:p14="http://schemas.microsoft.com/office/powerpoint/2010/main" val="611622680"/>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195A9-B6BC-7A04-45A7-D26F12AD4DEC}"/>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CC2FD5FC-48FA-5EC0-1AF5-7F038CD5F79E}"/>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63</a:t>
            </a:fld>
            <a:endParaRPr dirty="0"/>
          </a:p>
        </p:txBody>
      </p:sp>
      <p:sp>
        <p:nvSpPr>
          <p:cNvPr id="32" name="Text">
            <a:extLst>
              <a:ext uri="{FF2B5EF4-FFF2-40B4-BE49-F238E27FC236}">
                <a16:creationId xmlns:a16="http://schemas.microsoft.com/office/drawing/2014/main" id="{8B53E855-CDFD-3A07-588D-E236654A68DC}"/>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3C9EBF99-6FC4-F133-AAF8-E5F52AA4BE33}"/>
              </a:ext>
            </a:extLst>
          </p:cNvPr>
          <p:cNvSpPr txBox="1"/>
          <p:nvPr/>
        </p:nvSpPr>
        <p:spPr>
          <a:xfrm>
            <a:off x="329184" y="1162192"/>
            <a:ext cx="8449056" cy="34624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417	</a:t>
            </a:r>
            <a:r>
              <a:rPr lang="en-GB" altLang="en-US" sz="2000" b="1" noProof="0" dirty="0">
                <a:solidFill>
                  <a:srgbClr val="275E99"/>
                </a:solidFill>
              </a:rPr>
              <a:t>Equipment inspection</a:t>
            </a:r>
            <a:endParaRPr lang="en-GB" sz="2000" b="1" noProof="0" dirty="0">
              <a:solidFill>
                <a:schemeClr val="tx1"/>
              </a:solidFill>
            </a:endParaRPr>
          </a:p>
          <a:p>
            <a:pPr algn="just">
              <a:tabLst>
                <a:tab pos="1057275" algn="l"/>
              </a:tabLst>
            </a:pPr>
            <a:r>
              <a:rPr lang="en-GB" altLang="en-US" dirty="0">
                <a:solidFill>
                  <a:schemeClr val="tx1"/>
                </a:solidFill>
              </a:rPr>
              <a:t>	Added:</a:t>
            </a:r>
            <a:endParaRPr lang="en-GB" b="1" noProof="0" dirty="0">
              <a:solidFill>
                <a:schemeClr val="tx1"/>
              </a:solidFill>
            </a:endParaRPr>
          </a:p>
          <a:p>
            <a:pPr>
              <a:tabLst>
                <a:tab pos="1057275" algn="l"/>
              </a:tabLst>
            </a:pPr>
            <a:r>
              <a:rPr lang="en-GB" altLang="en-US" dirty="0"/>
              <a:t>	The equipment used must bear the IFI-prescribed registration number 	and the IFI test and approval mark. See Figs. 22 and 23.</a:t>
            </a:r>
          </a:p>
          <a:p>
            <a:pPr>
              <a:tabLst>
                <a:tab pos="1057275" algn="l"/>
              </a:tabLst>
            </a:pPr>
            <a:endParaRPr lang="de-DE" sz="1000" dirty="0"/>
          </a:p>
          <a:p>
            <a:pPr>
              <a:tabLst>
                <a:tab pos="1057275" algn="l"/>
              </a:tabLst>
            </a:pPr>
            <a:r>
              <a:rPr lang="en-GB" altLang="en-US" dirty="0"/>
              <a:t>	Inspections of the sports equipment may be carried out before, during 	and after the competition. The measuring tools from the </a:t>
            </a:r>
            <a:r>
              <a:rPr lang="en-GB" altLang="en-US" b="1" dirty="0"/>
              <a:t>IFI inspection </a:t>
            </a:r>
            <a:r>
              <a:rPr lang="en-GB" altLang="en-US" dirty="0"/>
              <a:t>	</a:t>
            </a:r>
            <a:r>
              <a:rPr lang="en-GB" altLang="en-US" b="1" dirty="0"/>
              <a:t>kit</a:t>
            </a:r>
            <a:r>
              <a:rPr lang="en-GB" altLang="en-US" dirty="0"/>
              <a:t> should preferably be used for these inspections.</a:t>
            </a:r>
            <a:endParaRPr lang="en-GB" b="1" dirty="0"/>
          </a:p>
          <a:p>
            <a:pPr>
              <a:tabLst>
                <a:tab pos="1057275" algn="l"/>
              </a:tabLst>
            </a:pPr>
            <a:r>
              <a:rPr lang="en-GB" altLang="en-US" dirty="0"/>
              <a:t>	Each team’s stocks must be clearly marked.</a:t>
            </a:r>
          </a:p>
          <a:p>
            <a:pPr>
              <a:tabLst>
                <a:tab pos="1057275" algn="l"/>
              </a:tabLst>
            </a:pPr>
            <a:endParaRPr lang="de-DE" sz="1000" dirty="0"/>
          </a:p>
          <a:p>
            <a:pPr>
              <a:tabLst>
                <a:tab pos="1057275" algn="l"/>
              </a:tabLst>
            </a:pPr>
            <a:r>
              <a:rPr lang="en-GB" altLang="en-US" dirty="0">
                <a:solidFill>
                  <a:srgbClr val="00B050"/>
                </a:solidFill>
              </a:rPr>
              <a:t>	The IFI is authorised at all competitions (limited to top-level 	competitions at national level) to inspect and confiscate sports 	equipment parts at any time through its inspection committee.</a:t>
            </a:r>
            <a:endParaRPr lang="en-GB" b="1" dirty="0">
              <a:solidFill>
                <a:srgbClr val="00B050"/>
              </a:solidFill>
            </a:endParaRPr>
          </a:p>
        </p:txBody>
      </p:sp>
      <p:sp>
        <p:nvSpPr>
          <p:cNvPr id="7" name="Abschnitt 1…">
            <a:extLst>
              <a:ext uri="{FF2B5EF4-FFF2-40B4-BE49-F238E27FC236}">
                <a16:creationId xmlns:a16="http://schemas.microsoft.com/office/drawing/2014/main" id="{AC8BCAD5-E9EC-9EAF-D81A-8214F209689F}"/>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4 - Championships</a:t>
            </a:r>
            <a:endParaRPr lang="en-GB" noProof="0" dirty="0"/>
          </a:p>
          <a:p>
            <a:pPr defTabSz="713231">
              <a:defRPr sz="2574"/>
            </a:pPr>
            <a:endParaRPr lang="en-GB" noProof="0" dirty="0"/>
          </a:p>
        </p:txBody>
      </p:sp>
    </p:spTree>
    <p:extLst>
      <p:ext uri="{BB962C8B-B14F-4D97-AF65-F5344CB8AC3E}">
        <p14:creationId xmlns:p14="http://schemas.microsoft.com/office/powerpoint/2010/main" val="3597251547"/>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AB82A-485B-3CB3-9A4A-9BD8AE72698E}"/>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64C1051A-DB53-A19D-8E57-73803705AF17}"/>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64</a:t>
            </a:fld>
            <a:endParaRPr dirty="0"/>
          </a:p>
        </p:txBody>
      </p:sp>
      <p:sp>
        <p:nvSpPr>
          <p:cNvPr id="32" name="Text">
            <a:extLst>
              <a:ext uri="{FF2B5EF4-FFF2-40B4-BE49-F238E27FC236}">
                <a16:creationId xmlns:a16="http://schemas.microsoft.com/office/drawing/2014/main" id="{375544A5-2ECD-E17E-9AF1-F5E0F5EC0A9D}"/>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847C1CF4-F2AF-2A6C-20D1-A15F78ABFF67}"/>
              </a:ext>
            </a:extLst>
          </p:cNvPr>
          <p:cNvSpPr txBox="1"/>
          <p:nvPr/>
        </p:nvSpPr>
        <p:spPr>
          <a:xfrm>
            <a:off x="329184" y="1162192"/>
            <a:ext cx="8449056" cy="49552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608	</a:t>
            </a:r>
            <a:r>
              <a:rPr lang="en-GB" altLang="en-US" sz="2000" b="1" noProof="0" dirty="0">
                <a:solidFill>
                  <a:srgbClr val="275E99"/>
                </a:solidFill>
              </a:rPr>
              <a:t>Number of teams</a:t>
            </a:r>
            <a:endParaRPr lang="en-GB" sz="2000" b="1" noProof="0" dirty="0">
              <a:solidFill>
                <a:schemeClr val="tx1"/>
              </a:solidFill>
            </a:endParaRPr>
          </a:p>
          <a:p>
            <a:pPr algn="just">
              <a:tabLst>
                <a:tab pos="1057275" algn="l"/>
              </a:tabLst>
            </a:pPr>
            <a:r>
              <a:rPr lang="en-GB" altLang="en-US" dirty="0">
                <a:solidFill>
                  <a:schemeClr val="tx1"/>
                </a:solidFill>
              </a:rPr>
              <a:t>	Added:</a:t>
            </a:r>
            <a:endParaRPr lang="en-GB" b="1" noProof="0" dirty="0">
              <a:solidFill>
                <a:schemeClr val="tx1"/>
              </a:solidFill>
            </a:endParaRPr>
          </a:p>
          <a:p>
            <a:pPr algn="just">
              <a:tabLst>
                <a:tab pos="1057275" algn="l"/>
              </a:tabLst>
            </a:pPr>
            <a:r>
              <a:rPr lang="en-GB" altLang="en-US" dirty="0"/>
              <a:t>	The number of teams admitted to a tournament is governed by the 	following provisions </a:t>
            </a:r>
            <a:r>
              <a:rPr lang="en-GB" altLang="en-US" dirty="0">
                <a:solidFill>
                  <a:srgbClr val="00B050"/>
                </a:solidFill>
              </a:rPr>
              <a:t>(maximum numbers of matches played, excluding 	breaks)</a:t>
            </a:r>
            <a:r>
              <a:rPr lang="en-GB" altLang="en-US" dirty="0"/>
              <a:t>:</a:t>
            </a:r>
            <a:endParaRPr lang="en-GB" b="1" dirty="0"/>
          </a:p>
          <a:p>
            <a:pPr>
              <a:tabLst>
                <a:tab pos="1057275" algn="l"/>
              </a:tabLst>
            </a:pPr>
            <a:endParaRPr lang="en-GB" b="1" dirty="0"/>
          </a:p>
          <a:p>
            <a:pPr>
              <a:tabLst>
                <a:tab pos="1057275" algn="l"/>
              </a:tabLst>
            </a:pPr>
            <a:r>
              <a:rPr lang="en-GB" altLang="en-US" dirty="0"/>
              <a:t>	For men’s competitions:</a:t>
            </a:r>
            <a:endParaRPr lang="en-GB" b="1" dirty="0"/>
          </a:p>
          <a:p>
            <a:pPr>
              <a:tabLst>
                <a:tab pos="1057275" algn="l"/>
                <a:tab pos="1949450" algn="l"/>
                <a:tab pos="4310063" algn="l"/>
              </a:tabLst>
            </a:pPr>
            <a:r>
              <a:rPr lang="en-GB" altLang="en-US" dirty="0"/>
              <a:t>		One-day tournaments:	Maximum 18 matches.</a:t>
            </a:r>
            <a:endParaRPr lang="en-GB" b="1" dirty="0"/>
          </a:p>
          <a:p>
            <a:pPr>
              <a:tabLst>
                <a:tab pos="1057275" algn="l"/>
                <a:tab pos="1949450" algn="l"/>
                <a:tab pos="4310063" algn="l"/>
              </a:tabLst>
            </a:pPr>
            <a:r>
              <a:rPr lang="en-GB" altLang="en-US" dirty="0"/>
              <a:t>		Two-day tournaments: 	Maximum 30 matches.</a:t>
            </a:r>
            <a:endParaRPr lang="en-GB" b="1" dirty="0"/>
          </a:p>
          <a:p>
            <a:pPr>
              <a:tabLst>
                <a:tab pos="1057275" algn="l"/>
              </a:tabLst>
            </a:pPr>
            <a:r>
              <a:rPr lang="en-GB" altLang="en-US" dirty="0"/>
              <a:t>	For women’s, youth and mixed competitions:</a:t>
            </a:r>
            <a:endParaRPr lang="en-GB" b="1" dirty="0"/>
          </a:p>
          <a:p>
            <a:pPr>
              <a:tabLst>
                <a:tab pos="1057275" algn="l"/>
                <a:tab pos="1949450" algn="l"/>
                <a:tab pos="4310063" algn="l"/>
              </a:tabLst>
            </a:pPr>
            <a:r>
              <a:rPr lang="en-GB" altLang="en-US" dirty="0"/>
              <a:t>		One-day tournaments: Maximum 14 matches.</a:t>
            </a:r>
            <a:endParaRPr lang="en-GB" dirty="0"/>
          </a:p>
          <a:p>
            <a:pPr>
              <a:tabLst>
                <a:tab pos="1057275" algn="l"/>
                <a:tab pos="1949450" algn="l"/>
                <a:tab pos="4310063" algn="l"/>
              </a:tabLst>
            </a:pPr>
            <a:r>
              <a:rPr lang="en-GB" altLang="en-US" dirty="0"/>
              <a:t>		Two-day tournaments: Maximum 26 matches.</a:t>
            </a:r>
            <a:endParaRPr lang="en-GB" dirty="0"/>
          </a:p>
          <a:p>
            <a:pPr>
              <a:tabLst>
                <a:tab pos="1057275" algn="l"/>
              </a:tabLst>
            </a:pPr>
            <a:r>
              <a:rPr lang="en-GB" altLang="en-US" b="1" dirty="0"/>
              <a:t>	Pupils/Youth U14 competitions:</a:t>
            </a:r>
          </a:p>
          <a:p>
            <a:pPr>
              <a:tabLst>
                <a:tab pos="1057275" algn="l"/>
                <a:tab pos="1949450" algn="l"/>
                <a:tab pos="4310063" algn="l"/>
              </a:tabLst>
            </a:pPr>
            <a:r>
              <a:rPr lang="en-GB" altLang="en-US" dirty="0"/>
              <a:t>			Maximum 10 matches.</a:t>
            </a:r>
          </a:p>
          <a:p>
            <a:pPr>
              <a:tabLst>
                <a:tab pos="1057275" algn="l"/>
              </a:tabLst>
            </a:pPr>
            <a:endParaRPr lang="de-DE" sz="800" dirty="0"/>
          </a:p>
          <a:p>
            <a:pPr>
              <a:tabLst>
                <a:tab pos="1057275" algn="l"/>
              </a:tabLst>
            </a:pPr>
            <a:r>
              <a:rPr lang="en-GB" altLang="en-US" i="1" dirty="0"/>
              <a:t>	Note: The maximum number of matches per competition in the 	individual categories includes the preliminary round and any final 	matches.</a:t>
            </a:r>
            <a:endParaRPr lang="en-GB" b="1" dirty="0">
              <a:solidFill>
                <a:srgbClr val="00B050"/>
              </a:solidFill>
            </a:endParaRPr>
          </a:p>
        </p:txBody>
      </p:sp>
      <p:sp>
        <p:nvSpPr>
          <p:cNvPr id="7" name="Abschnitt 1…">
            <a:extLst>
              <a:ext uri="{FF2B5EF4-FFF2-40B4-BE49-F238E27FC236}">
                <a16:creationId xmlns:a16="http://schemas.microsoft.com/office/drawing/2014/main" id="{13C16CE1-7ECC-6058-47FA-7ED10A954CC3}"/>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6 - Tournaments</a:t>
            </a:r>
            <a:endParaRPr lang="en-GB" noProof="0" dirty="0"/>
          </a:p>
          <a:p>
            <a:pPr defTabSz="713231">
              <a:defRPr sz="2574"/>
            </a:pPr>
            <a:endParaRPr lang="en-GB" noProof="0" dirty="0"/>
          </a:p>
        </p:txBody>
      </p:sp>
    </p:spTree>
    <p:extLst>
      <p:ext uri="{BB962C8B-B14F-4D97-AF65-F5344CB8AC3E}">
        <p14:creationId xmlns:p14="http://schemas.microsoft.com/office/powerpoint/2010/main" val="1543629204"/>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3221E-54D7-5779-D2BC-3FB345EA6810}"/>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A14A253A-6421-AC87-AA31-0DFB30B2BFAF}"/>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rIns="0"/>
          <a:lstStyle/>
          <a:p>
            <a:fld id="{86CB4B4D-7CA3-9044-876B-883B54F8677D}" type="slidenum">
              <a:rPr/>
              <a:t>65</a:t>
            </a:fld>
            <a:endParaRPr dirty="0"/>
          </a:p>
        </p:txBody>
      </p:sp>
      <p:sp>
        <p:nvSpPr>
          <p:cNvPr id="32" name="Text">
            <a:extLst>
              <a:ext uri="{FF2B5EF4-FFF2-40B4-BE49-F238E27FC236}">
                <a16:creationId xmlns:a16="http://schemas.microsoft.com/office/drawing/2014/main" id="{8762894A-461F-1AE9-6516-0456400C5D7D}"/>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FA82995C-B2A8-555B-3E67-E4E13EF3BE19}"/>
              </a:ext>
            </a:extLst>
          </p:cNvPr>
          <p:cNvSpPr txBox="1"/>
          <p:nvPr/>
        </p:nvSpPr>
        <p:spPr>
          <a:xfrm>
            <a:off x="329184" y="1162192"/>
            <a:ext cx="8449056" cy="17851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057275" algn="l"/>
              </a:tabLst>
            </a:pPr>
            <a:r>
              <a:rPr lang="en-GB" altLang="en-US" sz="2000" b="1" noProof="0" dirty="0">
                <a:solidFill>
                  <a:schemeClr val="tx1"/>
                </a:solidFill>
              </a:rPr>
              <a:t>§ 703	</a:t>
            </a:r>
            <a:r>
              <a:rPr lang="en-GB" altLang="en-US" sz="2000" b="1" noProof="0" dirty="0">
                <a:solidFill>
                  <a:srgbClr val="275E99"/>
                </a:solidFill>
              </a:rPr>
              <a:t>Transfer periods</a:t>
            </a:r>
            <a:endParaRPr lang="en-GB" sz="2000" b="1" noProof="0" dirty="0">
              <a:solidFill>
                <a:schemeClr val="tx1"/>
              </a:solidFill>
            </a:endParaRPr>
          </a:p>
          <a:p>
            <a:pPr algn="just">
              <a:tabLst>
                <a:tab pos="1057275" algn="l"/>
              </a:tabLst>
            </a:pPr>
            <a:r>
              <a:rPr lang="en-GB" altLang="en-US" dirty="0">
                <a:solidFill>
                  <a:schemeClr val="tx1"/>
                </a:solidFill>
              </a:rPr>
              <a:t>	Added and removed:</a:t>
            </a:r>
            <a:endParaRPr lang="en-GB" b="1" noProof="0" dirty="0">
              <a:solidFill>
                <a:schemeClr val="tx1"/>
              </a:solidFill>
            </a:endParaRPr>
          </a:p>
          <a:p>
            <a:pPr algn="just">
              <a:tabLst>
                <a:tab pos="1057275" algn="l"/>
              </a:tabLst>
            </a:pPr>
            <a:r>
              <a:rPr lang="en-GB" altLang="en-US" dirty="0"/>
              <a:t>	Transfers may take place only from 1 March to 5 April </a:t>
            </a:r>
            <a:r>
              <a:rPr lang="en-GB" altLang="en-US" dirty="0">
                <a:solidFill>
                  <a:schemeClr val="tx1"/>
                </a:solidFill>
              </a:rPr>
              <a:t>and</a:t>
            </a:r>
            <a:endParaRPr lang="en-GB" dirty="0">
              <a:solidFill>
                <a:srgbClr val="00B050"/>
              </a:solidFill>
            </a:endParaRPr>
          </a:p>
          <a:p>
            <a:pPr algn="just">
              <a:tabLst>
                <a:tab pos="1057275" algn="l"/>
              </a:tabLst>
            </a:pPr>
            <a:r>
              <a:rPr lang="en-GB" altLang="en-US" dirty="0">
                <a:solidFill>
                  <a:srgbClr val="00B050"/>
                </a:solidFill>
              </a:rPr>
              <a:t>	25 September to 31 October </a:t>
            </a:r>
            <a:r>
              <a:rPr lang="en-GB" altLang="en-US" strike="sngStrike" dirty="0">
                <a:solidFill>
                  <a:srgbClr val="FF0000"/>
                </a:solidFill>
              </a:rPr>
              <a:t>1 to 30 September</a:t>
            </a:r>
            <a:r>
              <a:rPr lang="en-GB" altLang="en-US" dirty="0">
                <a:solidFill>
                  <a:srgbClr val="FF0000"/>
                </a:solidFill>
              </a:rPr>
              <a:t> </a:t>
            </a:r>
            <a:r>
              <a:rPr lang="en-GB" altLang="en-US" dirty="0"/>
              <a:t>each year. Only 1 	transfer is permitted in each period. The responsible national federation 	decides.</a:t>
            </a:r>
            <a:endParaRPr lang="en-GB" b="1" dirty="0">
              <a:solidFill>
                <a:srgbClr val="00B050"/>
              </a:solidFill>
            </a:endParaRPr>
          </a:p>
        </p:txBody>
      </p:sp>
      <p:sp>
        <p:nvSpPr>
          <p:cNvPr id="7" name="Abschnitt 1…">
            <a:extLst>
              <a:ext uri="{FF2B5EF4-FFF2-40B4-BE49-F238E27FC236}">
                <a16:creationId xmlns:a16="http://schemas.microsoft.com/office/drawing/2014/main" id="{D45C94E2-2C63-D0D6-AC2F-88EC807236E1}"/>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7 - Transfers between federations and clubs</a:t>
            </a:r>
            <a:endParaRPr lang="en-GB" noProof="0" dirty="0"/>
          </a:p>
          <a:p>
            <a:pPr defTabSz="713231">
              <a:defRPr sz="2574"/>
            </a:pPr>
            <a:endParaRPr lang="en-GB" noProof="0" dirty="0"/>
          </a:p>
        </p:txBody>
      </p:sp>
    </p:spTree>
    <p:extLst>
      <p:ext uri="{BB962C8B-B14F-4D97-AF65-F5344CB8AC3E}">
        <p14:creationId xmlns:p14="http://schemas.microsoft.com/office/powerpoint/2010/main" val="429565297"/>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48198-B9BE-6B7E-6B6E-5091E78D6097}"/>
            </a:ext>
          </a:extLst>
        </p:cNvPr>
        <p:cNvGrpSpPr/>
        <p:nvPr/>
      </p:nvGrpSpPr>
      <p:grpSpPr>
        <a:xfrm>
          <a:off x="0" y="0"/>
          <a:ext cx="0" cy="0"/>
          <a:chOff x="0" y="0"/>
          <a:chExt cx="0" cy="0"/>
        </a:xfrm>
      </p:grpSpPr>
      <p:sp>
        <p:nvSpPr>
          <p:cNvPr id="30" name="Foliennummer">
            <a:extLst>
              <a:ext uri="{FF2B5EF4-FFF2-40B4-BE49-F238E27FC236}">
                <a16:creationId xmlns:a16="http://schemas.microsoft.com/office/drawing/2014/main" id="{BC8E21D4-F6A0-BE27-07F2-46FA2DA528AB}"/>
              </a:ext>
            </a:extLst>
          </p:cNvPr>
          <p:cNvSpPr txBox="1">
            <a:spLocks noGrp="1"/>
          </p:cNvSpPr>
          <p:nvPr>
            <p:ph type="sldNum" sz="quarter" idx="2"/>
          </p:nvPr>
        </p:nvSpPr>
        <p:spPr>
          <a:xfrm>
            <a:off x="8526154" y="6604000"/>
            <a:ext cx="400000" cy="20241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rIns="0"/>
          <a:lstStyle/>
          <a:p>
            <a:fld id="{86CB4B4D-7CA3-9044-876B-883B54F8677D}" type="slidenum">
              <a:rPr/>
              <a:t>66</a:t>
            </a:fld>
            <a:endParaRPr dirty="0"/>
          </a:p>
        </p:txBody>
      </p:sp>
      <p:sp>
        <p:nvSpPr>
          <p:cNvPr id="32" name="Text">
            <a:extLst>
              <a:ext uri="{FF2B5EF4-FFF2-40B4-BE49-F238E27FC236}">
                <a16:creationId xmlns:a16="http://schemas.microsoft.com/office/drawing/2014/main" id="{04686DF4-4B98-A7D0-E02D-6F6E1D2BD6C0}"/>
              </a:ext>
            </a:extLst>
          </p:cNvPr>
          <p:cNvSpPr txBox="1"/>
          <p:nvPr/>
        </p:nvSpPr>
        <p:spPr>
          <a:xfrm>
            <a:off x="704235" y="1328616"/>
            <a:ext cx="523390" cy="350663"/>
          </a:xfrm>
          <a:prstGeom prst="rect">
            <a:avLst/>
          </a:prstGeom>
          <a:ln w="12700">
            <a:miter lim="400000"/>
          </a:ln>
        </p:spPr>
        <p:txBody>
          <a:bodyPr wrap="none" lIns="45719" rIns="45719">
            <a:spAutoFit/>
          </a:bodyPr>
          <a:lstStyle/>
          <a:p>
            <a:endParaRPr dirty="0"/>
          </a:p>
        </p:txBody>
      </p:sp>
      <p:sp>
        <p:nvSpPr>
          <p:cNvPr id="3" name="Textfeld 2">
            <a:extLst>
              <a:ext uri="{FF2B5EF4-FFF2-40B4-BE49-F238E27FC236}">
                <a16:creationId xmlns:a16="http://schemas.microsoft.com/office/drawing/2014/main" id="{3E0EEE41-D2CA-4D23-A10F-FE35DEE47895}"/>
              </a:ext>
            </a:extLst>
          </p:cNvPr>
          <p:cNvSpPr txBox="1"/>
          <p:nvPr/>
        </p:nvSpPr>
        <p:spPr>
          <a:xfrm>
            <a:off x="329184" y="1162192"/>
            <a:ext cx="8449056" cy="28930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just">
              <a:tabLst>
                <a:tab pos="1101725" algn="l"/>
              </a:tabLst>
            </a:pPr>
            <a:r>
              <a:rPr lang="en-GB" altLang="en-US" sz="2000" b="1" noProof="0" dirty="0">
                <a:solidFill>
                  <a:schemeClr val="tx1"/>
                </a:solidFill>
              </a:rPr>
              <a:t>§ 808	</a:t>
            </a:r>
            <a:r>
              <a:rPr lang="en-GB" altLang="en-US" sz="2000" b="1" noProof="0" dirty="0">
                <a:solidFill>
                  <a:srgbClr val="275E99"/>
                </a:solidFill>
              </a:rPr>
              <a:t>Referee age</a:t>
            </a:r>
            <a:r>
              <a:rPr lang="en-GB" altLang="en-US" sz="1100" noProof="0" dirty="0">
                <a:solidFill>
                  <a:srgbClr val="C00000"/>
                </a:solidFill>
              </a:rPr>
              <a:t> (revised Class A referee rules)</a:t>
            </a:r>
          </a:p>
          <a:p>
            <a:pPr algn="just">
              <a:tabLst>
                <a:tab pos="1101725" algn="l"/>
              </a:tabLst>
            </a:pPr>
            <a:r>
              <a:rPr lang="en-GB" altLang="en-US" dirty="0">
                <a:solidFill>
                  <a:schemeClr val="tx1"/>
                </a:solidFill>
              </a:rPr>
              <a:t>	Added and removed:</a:t>
            </a:r>
            <a:endParaRPr lang="en-GB" b="1" noProof="0" dirty="0">
              <a:solidFill>
                <a:schemeClr val="tx1"/>
              </a:solidFill>
            </a:endParaRPr>
          </a:p>
          <a:p>
            <a:pPr algn="just">
              <a:tabLst>
                <a:tab pos="1101725" algn="l"/>
              </a:tabLst>
            </a:pPr>
            <a:r>
              <a:rPr lang="en-GB" altLang="en-US" dirty="0"/>
              <a:t>	Referees must be at least 16 years old. </a:t>
            </a:r>
            <a:r>
              <a:rPr lang="en-GB" altLang="en-US" dirty="0">
                <a:solidFill>
                  <a:srgbClr val="00B050"/>
                </a:solidFill>
              </a:rPr>
              <a:t>The maximum age for Class A 	referees may be set at up to 70 years. National federations may apply </a:t>
            </a:r>
          </a:p>
          <a:p>
            <a:pPr algn="just">
              <a:tabLst>
                <a:tab pos="1101725" algn="l"/>
              </a:tabLst>
            </a:pPr>
            <a:r>
              <a:rPr lang="en-GB" altLang="en-US" dirty="0">
                <a:solidFill>
                  <a:srgbClr val="00B050"/>
                </a:solidFill>
              </a:rPr>
              <a:t>	to the IFI Technical Commission to appoint “mentor” referees over 65. 	These do not count towards the national quota of Class A referees. 	National federations set the age limits for other referee classes.</a:t>
            </a:r>
          </a:p>
          <a:p>
            <a:pPr algn="just">
              <a:tabLst>
                <a:tab pos="1101725" algn="l"/>
              </a:tabLst>
            </a:pPr>
            <a:r>
              <a:rPr lang="en-GB" altLang="en-US" dirty="0">
                <a:solidFill>
                  <a:srgbClr val="FF0000"/>
                </a:solidFill>
              </a:rPr>
              <a:t>	</a:t>
            </a:r>
            <a:r>
              <a:rPr lang="en-GB" altLang="en-US" strike="sngStrike" dirty="0">
                <a:solidFill>
                  <a:srgbClr val="FF0000"/>
                </a:solidFill>
              </a:rPr>
              <a:t>Referees must be at least 16 years old. The maximum age for Class A </a:t>
            </a:r>
            <a:r>
              <a:rPr lang="en-GB" altLang="en-US" dirty="0">
                <a:solidFill>
                  <a:srgbClr val="FF0000"/>
                </a:solidFill>
              </a:rPr>
              <a:t>	</a:t>
            </a:r>
            <a:r>
              <a:rPr lang="en-GB" altLang="en-US" strike="sngStrike" dirty="0">
                <a:solidFill>
                  <a:srgbClr val="FF0000"/>
                </a:solidFill>
              </a:rPr>
              <a:t>is 65 years. National federations set the maximum age for other</a:t>
            </a:r>
            <a:r>
              <a:rPr lang="en-GB" altLang="en-US" dirty="0">
                <a:solidFill>
                  <a:srgbClr val="FF0000"/>
                </a:solidFill>
              </a:rPr>
              <a:t> 	</a:t>
            </a:r>
            <a:r>
              <a:rPr lang="en-GB" altLang="en-US" strike="sngStrike" dirty="0">
                <a:solidFill>
                  <a:srgbClr val="FF0000"/>
                </a:solidFill>
              </a:rPr>
              <a:t>classes</a:t>
            </a:r>
            <a:r>
              <a:rPr lang="en-GB" altLang="en-US" dirty="0">
                <a:solidFill>
                  <a:srgbClr val="FF0000"/>
                </a:solidFill>
              </a:rPr>
              <a:t>.</a:t>
            </a:r>
          </a:p>
        </p:txBody>
      </p:sp>
      <p:sp>
        <p:nvSpPr>
          <p:cNvPr id="7" name="Abschnitt 1…">
            <a:extLst>
              <a:ext uri="{FF2B5EF4-FFF2-40B4-BE49-F238E27FC236}">
                <a16:creationId xmlns:a16="http://schemas.microsoft.com/office/drawing/2014/main" id="{111D9620-CACD-7172-1C10-8F4B43A71A40}"/>
              </a:ext>
            </a:extLst>
          </p:cNvPr>
          <p:cNvSpPr txBox="1">
            <a:spLocks noGrp="1"/>
          </p:cNvSpPr>
          <p:nvPr>
            <p:ph type="title"/>
          </p:nvPr>
        </p:nvSpPr>
        <p:spPr>
          <a:xfrm>
            <a:off x="1750000" y="201165"/>
            <a:ext cx="7150000" cy="749811"/>
          </a:xfrm>
          <a:prstGeom prst="rect">
            <a:avLst/>
          </a:prstGeom>
        </p:spPr>
        <p:txBody>
          <a:bodyPr>
            <a:normAutofit/>
          </a:bodyPr>
          <a:lstStyle/>
          <a:p>
            <a:pPr defTabSz="713231">
              <a:defRPr sz="2574" b="1"/>
            </a:pPr>
            <a:r>
              <a:rPr lang="en-GB" altLang="en-US" sz="1900" dirty="0"/>
              <a:t>INTERNATIONAL COMPETITION REGULATIONS (ISpO)</a:t>
            </a:r>
            <a:br>
              <a:rPr dirty="0"/>
            </a:br>
            <a:r>
              <a:rPr lang="en-GB" altLang="en-US" sz="1900" dirty="0"/>
              <a:t>Group 8 - Refereeing</a:t>
            </a:r>
            <a:endParaRPr lang="en-GB" noProof="0" dirty="0"/>
          </a:p>
          <a:p>
            <a:pPr defTabSz="713231">
              <a:defRPr sz="2574"/>
            </a:pPr>
            <a:endParaRPr lang="en-GB" noProof="0" dirty="0"/>
          </a:p>
        </p:txBody>
      </p:sp>
    </p:spTree>
    <p:extLst>
      <p:ext uri="{BB962C8B-B14F-4D97-AF65-F5344CB8AC3E}">
        <p14:creationId xmlns:p14="http://schemas.microsoft.com/office/powerpoint/2010/main" val="3551502972"/>
      </p:ext>
    </p:extLst>
  </p:cSld>
  <p:clrMapOvr>
    <a:masterClrMapping/>
  </p:clrMapOvr>
  <p:transition spd="med"/>
</p:sld>
</file>

<file path=ppt/theme/theme1.xml><?xml version="1.0" encoding="utf-8"?>
<a:theme xmlns:a="http://schemas.openxmlformats.org/drawingml/2006/main" name="Standarddesign">
  <a:themeElements>
    <a:clrScheme name="Standarddesign">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Standarddesign">
      <a:majorFont>
        <a:latin typeface="Calibri"/>
        <a:ea typeface="Calibri"/>
        <a:cs typeface="Calibri"/>
      </a:majorFont>
      <a:minorFont>
        <a:latin typeface="Helvetica"/>
        <a:ea typeface="Helvetica"/>
        <a:cs typeface="Helvetica"/>
      </a:minorFont>
    </a:fontScheme>
    <a:fmtScheme name="Standard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tandarddesign">
  <a:themeElements>
    <a:clrScheme name="Standarddesign">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Standarddesign">
      <a:majorFont>
        <a:latin typeface="Calibri"/>
        <a:ea typeface="Calibri"/>
        <a:cs typeface="Calibri"/>
      </a:majorFont>
      <a:minorFont>
        <a:latin typeface="Helvetica"/>
        <a:ea typeface="Helvetica"/>
        <a:cs typeface="Helvetica"/>
      </a:minorFont>
    </a:fontScheme>
    <a:fmtScheme name="Standard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w="12700" cap="flat">
              <a:solidFill>
                <a:schemeClr val="accent3">
                  <a:lumOff val="44000"/>
                </a:schemeClr>
              </a:solidFill>
              <a:prstDash val="solid"/>
              <a:miter lim="400000"/>
            </a:ln>
            <a:solidFill>
              <a:srgbClr val="5DA933"/>
            </a:solidFill>
            <a:effectLst>
              <a:outerShdw blurRad="12700" dist="63500" dir="18900000" rotWithShape="0">
                <a:srgbClr val="52AF37"/>
              </a:outerShdw>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8136</Words>
  <Application>Microsoft Macintosh PowerPoint</Application>
  <PresentationFormat>Bildschirmpräsentation (4:3)</PresentationFormat>
  <Paragraphs>666</Paragraphs>
  <Slides>66</Slides>
  <Notes>19</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66</vt:i4>
      </vt:variant>
    </vt:vector>
  </HeadingPairs>
  <TitlesOfParts>
    <vt:vector size="70" baseType="lpstr">
      <vt:lpstr>Arial</vt:lpstr>
      <vt:lpstr>Calibri</vt:lpstr>
      <vt:lpstr>Times Roman</vt:lpstr>
      <vt:lpstr>Standarddesign</vt:lpstr>
      <vt:lpstr>PowerPoint-Präsentation</vt:lpstr>
      <vt:lpstr>Introduction TABLE OF CONTENTS </vt:lpstr>
      <vt:lpstr>Section 1 GENERAL </vt:lpstr>
      <vt:lpstr>Section 2 PLAYING AREA </vt:lpstr>
      <vt:lpstr>Section 2 PLAYING AREA </vt:lpstr>
      <vt:lpstr>Section 3 Playing and sports equipment </vt:lpstr>
      <vt:lpstr>Section 3 Playing and sports equipment </vt:lpstr>
      <vt:lpstr>Section 3 Playing and sports equipment </vt:lpstr>
      <vt:lpstr>Section 3 Playing and sports equipment </vt:lpstr>
      <vt:lpstr>Section 3 Playing and sports equipment </vt:lpstr>
      <vt:lpstr>Section 3 Playing and sports equipment </vt:lpstr>
      <vt:lpstr>Section 3 Playing and sports equipment </vt:lpstr>
      <vt:lpstr>Section 4 TEAM PLAY </vt:lpstr>
      <vt:lpstr>Section 4 TEAM PLAY </vt:lpstr>
      <vt:lpstr>Section 4 TEAM PLAY </vt:lpstr>
      <vt:lpstr>Section 4 TEAM PLAY </vt:lpstr>
      <vt:lpstr>Section 4 TEAM PLAY </vt:lpstr>
      <vt:lpstr>Section 4 TEAM PLAY </vt:lpstr>
      <vt:lpstr>Section 5 TARGET COMPETITION </vt:lpstr>
      <vt:lpstr>Section 5 TARGET COMPETITION </vt:lpstr>
      <vt:lpstr>Section 5 TARGET COMPETITION </vt:lpstr>
      <vt:lpstr>Section 5 TARGET COMPETITION </vt:lpstr>
      <vt:lpstr>Section 5 TARGET COMPETITION </vt:lpstr>
      <vt:lpstr>Section 5 TARGET COMPETITION </vt:lpstr>
      <vt:lpstr>Section 5 TARGET COMPETITION </vt:lpstr>
      <vt:lpstr>Section 5 TARGET COMPETITION </vt:lpstr>
      <vt:lpstr>Section 5 TARGET COMPETITION </vt:lpstr>
      <vt:lpstr>Section 6a DISTANCE COMPETITION </vt:lpstr>
      <vt:lpstr>Section 6b SPEED COMPETITION </vt:lpstr>
      <vt:lpstr>Section 7 ELITE SPORT </vt:lpstr>
      <vt:lpstr>Section 7 ELITE SPORT </vt:lpstr>
      <vt:lpstr>Section 7 ELITE SPORT </vt:lpstr>
      <vt:lpstr>Section 7 ELITE SPORT </vt:lpstr>
      <vt:lpstr>Section 7 ELITE SPORT </vt:lpstr>
      <vt:lpstr>Section 7 ELITE SPORT </vt:lpstr>
      <vt:lpstr>Section 7 ELITE SPORT </vt:lpstr>
      <vt:lpstr>Section 7 ELITE SPORT </vt:lpstr>
      <vt:lpstr>Section 7 ELITE SPORT </vt:lpstr>
      <vt:lpstr>Section 7 ELITE SPORT </vt:lpstr>
      <vt:lpstr>Section 8 PENALTIES </vt:lpstr>
      <vt:lpstr>Section 8 PENALTIES </vt:lpstr>
      <vt:lpstr>Section 8 PENALTIES </vt:lpstr>
      <vt:lpstr>Section 8 PENALTIES </vt:lpstr>
      <vt:lpstr>Section 8 PENALTIES </vt:lpstr>
      <vt:lpstr>Section 8 PENALTIES </vt:lpstr>
      <vt:lpstr>Section 8 PENALTIES </vt:lpstr>
      <vt:lpstr>Section 9 OFFICIALS </vt:lpstr>
      <vt:lpstr>Section 9 OFFICIALS </vt:lpstr>
      <vt:lpstr>Section 9 OFFICIALS </vt:lpstr>
      <vt:lpstr>INTERNATIONAL COMPETITION REGULATIONS (ISpO) Group 1 - General provisions </vt:lpstr>
      <vt:lpstr>INTERNATIONAL COMPETITION REGULATIONS (ISpO) Group 1 - General provisions </vt:lpstr>
      <vt:lpstr>INTERNATIONAL COMPETITION REGULATIONS (ISpO) Group 1 - General provisions </vt:lpstr>
      <vt:lpstr>INTERNATIONAL COMPETITION REGULATIONS (ISpO) Group 1 - General provisions </vt:lpstr>
      <vt:lpstr>INTERNATIONAL COMPETITION REGULATIONS (ISpO) Group 1 - General provisions </vt:lpstr>
      <vt:lpstr>INTERNATIONAL COMPETITION REGULATIONS (ISpO) Group 1 - General provisions </vt:lpstr>
      <vt:lpstr>INTERNATIONAL COMPETITION REGULATIONS (ISpO) Group 1 - General provisions </vt:lpstr>
      <vt:lpstr>INTERNATIONAL COMPETITION REGULATIONS (ISpO) Group 1 - General provisions </vt:lpstr>
      <vt:lpstr>INTERNATIONAL COMPETITION REGULATIONS (ISpO) Group 1 - General provisions </vt:lpstr>
      <vt:lpstr>INTERNATIONAL COMPETITION REGULATIONS (ISpO) Group 2 - Playing kit </vt:lpstr>
      <vt:lpstr>INTERNATIONAL COMPETITION REGULATIONS (ISpO) Group 2 - Playing kit </vt:lpstr>
      <vt:lpstr>INTERNATIONAL COMPETITION REGULATIONS (ISpO) Group 3 - Forms </vt:lpstr>
      <vt:lpstr>INTERNATIONAL COMPETITION REGULATIONS (ISpO) Group 4 - Championships </vt:lpstr>
      <vt:lpstr>INTERNATIONAL COMPETITION REGULATIONS (ISpO) Group 4 - Championships </vt:lpstr>
      <vt:lpstr>INTERNATIONAL COMPETITION REGULATIONS (ISpO) Group 6 - Tournaments </vt:lpstr>
      <vt:lpstr>INTERNATIONAL COMPETITION REGULATIONS (ISpO) Group 7 - Transfers between federations and clubs </vt:lpstr>
      <vt:lpstr>INTERNATIONAL COMPETITION REGULATIONS (ISpO) Group 8 - Refereeing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Alois Bosl</cp:lastModifiedBy>
  <cp:revision>210</cp:revision>
  <dcterms:modified xsi:type="dcterms:W3CDTF">2026-10-19T11:33:18Z</dcterms:modified>
</cp:coreProperties>
</file>